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1" r:id="rId1"/>
  </p:sldMasterIdLst>
  <p:sldIdLst>
    <p:sldId id="261" r:id="rId2"/>
    <p:sldId id="262" r:id="rId3"/>
    <p:sldId id="263" r:id="rId4"/>
    <p:sldId id="278" r:id="rId5"/>
    <p:sldId id="279" r:id="rId6"/>
    <p:sldId id="259" r:id="rId7"/>
    <p:sldId id="273" r:id="rId8"/>
    <p:sldId id="282" r:id="rId9"/>
    <p:sldId id="284" r:id="rId10"/>
    <p:sldId id="285" r:id="rId11"/>
    <p:sldId id="286" r:id="rId12"/>
    <p:sldId id="287" r:id="rId13"/>
    <p:sldId id="288" r:id="rId14"/>
    <p:sldId id="266" r:id="rId15"/>
    <p:sldId id="280" r:id="rId16"/>
    <p:sldId id="267" r:id="rId17"/>
    <p:sldId id="268" r:id="rId18"/>
    <p:sldId id="269" r:id="rId19"/>
    <p:sldId id="257" r:id="rId20"/>
    <p:sldId id="270" r:id="rId21"/>
    <p:sldId id="271" r:id="rId22"/>
    <p:sldId id="272" r:id="rId23"/>
    <p:sldId id="276" r:id="rId24"/>
    <p:sldId id="277"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1" d="100"/>
          <a:sy n="141" d="100"/>
        </p:scale>
        <p:origin x="-157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34B0C19B-9B51-864E-A75D-53B19BC53AC3}" type="datetimeFigureOut">
              <a:rPr lang="en-US" smtClean="0"/>
              <a:t>13/06/2013</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B9D2C864-9362-43C7-A136-D9C41D93A9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34B0C19B-9B51-864E-A75D-53B19BC53AC3}" type="datetimeFigureOut">
              <a:rPr lang="en-US" smtClean="0"/>
              <a:t>13/06/2013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732FB-E64B-2047-98FB-A59EF6F3CB9E}"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34B0C19B-9B51-864E-A75D-53B19BC53AC3}" type="datetimeFigureOut">
              <a:rPr lang="en-US" smtClean="0"/>
              <a:t>13/06/2013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732FB-E64B-2047-98FB-A59EF6F3CB9E}"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34B0C19B-9B51-864E-A75D-53B19BC53AC3}" type="datetimeFigureOut">
              <a:rPr lang="en-US" smtClean="0"/>
              <a:t>13/06/2013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6732FB-E64B-2047-98FB-A59EF6F3CB9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4B0C19B-9B51-864E-A75D-53B19BC53AC3}" type="datetimeFigureOut">
              <a:rPr lang="en-US" smtClean="0"/>
              <a:t>13/06/2013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6732FB-E64B-2047-98FB-A59EF6F3CB9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4B0C19B-9B51-864E-A75D-53B19BC53AC3}" type="datetimeFigureOut">
              <a:rPr lang="en-US" smtClean="0"/>
              <a:t>13/06/2013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732FB-E64B-2047-98FB-A59EF6F3CB9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34B0C19B-9B51-864E-A75D-53B19BC53AC3}" type="datetimeFigureOut">
              <a:rPr lang="en-US" smtClean="0"/>
              <a:t>13/06/2013</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4A6732FB-E64B-2047-98FB-A59EF6F3CB9E}"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4B0C19B-9B51-864E-A75D-53B19BC53AC3}" type="datetimeFigureOut">
              <a:rPr lang="en-US" smtClean="0"/>
              <a:t>13/06/2013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732FB-E64B-2047-98FB-A59EF6F3CB9E}"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4B0C19B-9B51-864E-A75D-53B19BC53AC3}" type="datetimeFigureOut">
              <a:rPr lang="en-US" smtClean="0"/>
              <a:t>13/06/2013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732FB-E64B-2047-98FB-A59EF6F3CB9E}"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34B0C19B-9B51-864E-A75D-53B19BC53AC3}" type="datetimeFigureOut">
              <a:rPr lang="en-US" smtClean="0"/>
              <a:t>13/06/2013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732FB-E64B-2047-98FB-A59EF6F3CB9E}"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34B0C19B-9B51-864E-A75D-53B19BC53AC3}" type="datetimeFigureOut">
              <a:rPr lang="en-US" smtClean="0"/>
              <a:t>13/06/2013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732FB-E64B-2047-98FB-A59EF6F3CB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34B0C19B-9B51-864E-A75D-53B19BC53AC3}" type="datetimeFigureOut">
              <a:rPr lang="en-US" smtClean="0"/>
              <a:t>13/06/2013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732FB-E64B-2047-98FB-A59EF6F3CB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34B0C19B-9B51-864E-A75D-53B19BC53AC3}" type="datetimeFigureOut">
              <a:rPr lang="en-US" smtClean="0"/>
              <a:t>13/06/2013</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4A6732FB-E64B-2047-98FB-A59EF6F3CB9E}"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34B0C19B-9B51-864E-A75D-53B19BC53AC3}" type="datetimeFigureOut">
              <a:rPr lang="en-US" smtClean="0"/>
              <a:t>13/06/2013</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4A6732FB-E64B-2047-98FB-A59EF6F3CB9E}"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34B0C19B-9B51-864E-A75D-53B19BC53AC3}" type="datetimeFigureOut">
              <a:rPr lang="en-US" smtClean="0"/>
              <a:t>13/06/2013</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4A6732FB-E64B-2047-98FB-A59EF6F3CB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4A6732FB-E64B-2047-98FB-A59EF6F3CB9E}"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34B0C19B-9B51-864E-A75D-53B19BC53AC3}" type="datetimeFigureOut">
              <a:rPr lang="en-US" smtClean="0"/>
              <a:t>13/06/2013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732FB-E64B-2047-98FB-A59EF6F3CB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34B0C19B-9B51-864E-A75D-53B19BC53AC3}" type="datetimeFigureOut">
              <a:rPr lang="en-US" smtClean="0"/>
              <a:t>13/06/2013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6732FB-E64B-2047-98FB-A59EF6F3CB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34B0C19B-9B51-864E-A75D-53B19BC53AC3}" type="datetimeFigureOut">
              <a:rPr lang="en-US" smtClean="0"/>
              <a:t>13/06/2013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732FB-E64B-2047-98FB-A59EF6F3CB9E}"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34B0C19B-9B51-864E-A75D-53B19BC53AC3}" type="datetimeFigureOut">
              <a:rPr lang="en-US" smtClean="0"/>
              <a:t>13/06/2013</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4A6732FB-E64B-2047-98FB-A59EF6F3CB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 id="2147483878" r:id="rId17"/>
    <p:sldLayoutId id="2147483879" r:id="rId18"/>
    <p:sldLayoutId id="2147483880"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7.jpg"/></Relationships>
</file>

<file path=ppt/slides/_rels/slide17.xml.rels><?xml version="1.0" encoding="UTF-8" standalone="yes"?>
<Relationships xmlns="http://schemas.openxmlformats.org/package/2006/relationships"><Relationship Id="rId3" Type="http://schemas.openxmlformats.org/officeDocument/2006/relationships/hyperlink" Target="http://promotionalcommunications.org/index.php/pc" TargetMode="External"/><Relationship Id="rId4" Type="http://schemas.openxmlformats.org/officeDocument/2006/relationships/hyperlink" Target="http://microsites.bournemouth.ac.uk/cmc-student-showcase/" TargetMode="External"/><Relationship Id="rId5" Type="http://schemas.openxmlformats.org/officeDocument/2006/relationships/hyperlink" Target="http://www.creativeenterprisebureau.com/p/about-us.html" TargetMode="External"/><Relationship Id="rId1" Type="http://schemas.openxmlformats.org/officeDocument/2006/relationships/slideLayout" Target="../slideLayouts/slideLayout14.xml"/><Relationship Id="rId2" Type="http://schemas.openxmlformats.org/officeDocument/2006/relationships/image" Target="../media/image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feature=endscreen&amp;NR=1&amp;v=3n1nJe0FCIk" TargetMode="Externa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jpg"/><Relationship Id="rId3"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5897"/>
            <a:ext cx="7772400" cy="2808244"/>
          </a:xfrm>
        </p:spPr>
        <p:txBody>
          <a:bodyPr>
            <a:normAutofit fontScale="90000"/>
          </a:bodyPr>
          <a:lstStyle/>
          <a:p>
            <a:r>
              <a:rPr lang="en-GB" dirty="0"/>
              <a:t/>
            </a:r>
            <a:br>
              <a:rPr lang="en-GB" dirty="0"/>
            </a:br>
            <a:r>
              <a:rPr lang="en-GB" b="1" dirty="0">
                <a:solidFill>
                  <a:schemeClr val="accent1">
                    <a:lumMod val="50000"/>
                  </a:schemeClr>
                </a:solidFill>
              </a:rPr>
              <a:t>Student </a:t>
            </a:r>
            <a:r>
              <a:rPr lang="en-GB" b="1" dirty="0" smtClean="0">
                <a:solidFill>
                  <a:schemeClr val="accent1">
                    <a:lumMod val="50000"/>
                  </a:schemeClr>
                </a:solidFill>
              </a:rPr>
              <a:t>a </a:t>
            </a:r>
            <a:r>
              <a:rPr lang="en-GB" b="1" dirty="0" smtClean="0">
                <a:solidFill>
                  <a:schemeClr val="bg1"/>
                </a:solidFill>
              </a:rPr>
              <a:t>s </a:t>
            </a:r>
            <a:r>
              <a:rPr lang="en-GB" b="1" dirty="0">
                <a:solidFill>
                  <a:schemeClr val="bg1"/>
                </a:solidFill>
              </a:rPr>
              <a:t>Producer: </a:t>
            </a:r>
            <a:r>
              <a:rPr lang="en-GB" b="1" dirty="0" smtClean="0">
                <a:solidFill>
                  <a:schemeClr val="bg1"/>
                </a:solidFill>
              </a:rPr>
              <a:t>A </a:t>
            </a:r>
            <a:r>
              <a:rPr lang="en-GB" b="1" dirty="0" smtClean="0">
                <a:solidFill>
                  <a:schemeClr val="accent1">
                    <a:lumMod val="50000"/>
                  </a:schemeClr>
                </a:solidFill>
              </a:rPr>
              <a:t>critique </a:t>
            </a:r>
            <a:r>
              <a:rPr lang="en-GB" b="1" dirty="0" smtClean="0">
                <a:solidFill>
                  <a:srgbClr val="800000"/>
                </a:solidFill>
              </a:rPr>
              <a:t>b</a:t>
            </a:r>
            <a:r>
              <a:rPr lang="en-GB" b="1" dirty="0" smtClean="0">
                <a:solidFill>
                  <a:srgbClr val="FFFFFF"/>
                </a:solidFill>
              </a:rPr>
              <a:t>ased on </a:t>
            </a:r>
            <a:br>
              <a:rPr lang="en-GB" b="1" dirty="0" smtClean="0">
                <a:solidFill>
                  <a:srgbClr val="FFFFFF"/>
                </a:solidFill>
              </a:rPr>
            </a:br>
            <a:r>
              <a:rPr lang="en-GB" b="1" dirty="0" smtClean="0">
                <a:solidFill>
                  <a:srgbClr val="FFFFFF"/>
                </a:solidFill>
              </a:rPr>
              <a:t> </a:t>
            </a:r>
            <a:r>
              <a:rPr lang="en-GB" b="1" dirty="0" smtClean="0">
                <a:solidFill>
                  <a:schemeClr val="accent1">
                    <a:lumMod val="50000"/>
                  </a:schemeClr>
                </a:solidFill>
              </a:rPr>
              <a:t>contemp</a:t>
            </a:r>
            <a:r>
              <a:rPr lang="en-GB" b="1" dirty="0" smtClean="0">
                <a:solidFill>
                  <a:schemeClr val="bg1"/>
                </a:solidFill>
              </a:rPr>
              <a:t>orary</a:t>
            </a:r>
            <a:r>
              <a:rPr lang="en-GB" b="1" dirty="0" smtClean="0">
                <a:solidFill>
                  <a:schemeClr val="accent1">
                    <a:lumMod val="50000"/>
                  </a:schemeClr>
                </a:solidFill>
              </a:rPr>
              <a:t> </a:t>
            </a:r>
            <a:r>
              <a:rPr lang="en-GB" b="1" dirty="0" smtClean="0">
                <a:solidFill>
                  <a:srgbClr val="FFFFFF"/>
                </a:solidFill>
              </a:rPr>
              <a:t>notions of the </a:t>
            </a:r>
            <a:r>
              <a:rPr lang="en-GB" b="1" dirty="0" smtClean="0">
                <a:solidFill>
                  <a:schemeClr val="accent1">
                    <a:lumMod val="50000"/>
                  </a:schemeClr>
                </a:solidFill>
              </a:rPr>
              <a:t>student id</a:t>
            </a:r>
            <a:r>
              <a:rPr lang="en-GB" b="1" dirty="0" smtClean="0">
                <a:solidFill>
                  <a:srgbClr val="FFFFFF"/>
                </a:solidFill>
              </a:rPr>
              <a:t>entity</a:t>
            </a:r>
            <a:r>
              <a:rPr lang="en-GB" b="1" dirty="0" smtClean="0">
                <a:solidFill>
                  <a:schemeClr val="accent1">
                    <a:lumMod val="50000"/>
                  </a:schemeClr>
                </a:solidFill>
              </a:rPr>
              <a:t> </a:t>
            </a:r>
            <a:r>
              <a:rPr lang="en-GB" b="1" dirty="0" smtClean="0">
                <a:solidFill>
                  <a:srgbClr val="FFFFFF"/>
                </a:solidFill>
              </a:rPr>
              <a:t>and practice </a:t>
            </a:r>
            <a:endParaRPr lang="en-US" b="1" dirty="0">
              <a:solidFill>
                <a:srgbClr val="FFFFFF"/>
              </a:solidFill>
            </a:endParaRPr>
          </a:p>
        </p:txBody>
      </p:sp>
      <p:sp>
        <p:nvSpPr>
          <p:cNvPr id="11" name="Subtitle 10"/>
          <p:cNvSpPr>
            <a:spLocks noGrp="1"/>
          </p:cNvSpPr>
          <p:nvPr>
            <p:ph type="subTitle" idx="1"/>
          </p:nvPr>
        </p:nvSpPr>
        <p:spPr/>
        <p:txBody>
          <a:bodyPr/>
          <a:lstStyle/>
          <a:p>
            <a:endParaRPr lang="en-US" dirty="0"/>
          </a:p>
        </p:txBody>
      </p:sp>
      <p:pic>
        <p:nvPicPr>
          <p:cNvPr id="12" name="Picture 11" descr="images 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3590213"/>
            <a:ext cx="6400800" cy="3023134"/>
          </a:xfrm>
          <a:prstGeom prst="rect">
            <a:avLst/>
          </a:prstGeom>
        </p:spPr>
      </p:pic>
    </p:spTree>
    <p:extLst>
      <p:ext uri="{BB962C8B-B14F-4D97-AF65-F5344CB8AC3E}">
        <p14:creationId xmlns:p14="http://schemas.microsoft.com/office/powerpoint/2010/main" val="13480852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43200"/>
            <a:ext cx="6508377" cy="1360116"/>
          </a:xfrm>
        </p:spPr>
        <p:txBody>
          <a:bodyPr/>
          <a:lstStyle/>
          <a:p>
            <a:r>
              <a:rPr lang="en-US" dirty="0" smtClean="0"/>
              <a:t>Hayley’s options </a:t>
            </a:r>
            <a:endParaRPr lang="en-US" dirty="0"/>
          </a:p>
        </p:txBody>
      </p:sp>
      <p:sp>
        <p:nvSpPr>
          <p:cNvPr id="3" name="Content Placeholder 2"/>
          <p:cNvSpPr>
            <a:spLocks noGrp="1"/>
          </p:cNvSpPr>
          <p:nvPr>
            <p:ph idx="1"/>
          </p:nvPr>
        </p:nvSpPr>
        <p:spPr>
          <a:xfrm>
            <a:off x="457199" y="1828500"/>
            <a:ext cx="6508377" cy="4297663"/>
          </a:xfrm>
        </p:spPr>
        <p:txBody>
          <a:bodyPr>
            <a:normAutofit fontScale="92500" lnSpcReduction="20000"/>
          </a:bodyPr>
          <a:lstStyle/>
          <a:p>
            <a:r>
              <a:rPr lang="en-GB" dirty="0"/>
              <a:t>The tutor that does that [unit] is a really good tutor and like he makes it interesting. So I’m not going to fall asleep in the lectures, I’ll get up for him and make notes. He makes lectures really interesting and I think, because he’s so relaxed and chilled out, you get a lot more out of it. And, for me, to have a tutor that like interests you and you want to be part of the lecture, is quite a big decision. I wouldn’t want to choose a lecturer who would put me to sleep and who wouldn’t interest me, because it wouldn’t stimulate me and wouldn’t make me want to go lectures. So that was a really big part of me making the decision of choosing the unit because he was the lecturer.  I think if he wasn’t the lecturer, I probably wouldn’t have chosen that subject.</a:t>
            </a:r>
          </a:p>
          <a:p>
            <a:pPr marL="0" indent="0">
              <a:buNone/>
            </a:pPr>
            <a:r>
              <a:rPr lang="en-GB" dirty="0"/>
              <a:t>								</a:t>
            </a:r>
            <a:endParaRPr lang="en-US" dirty="0"/>
          </a:p>
        </p:txBody>
      </p:sp>
    </p:spTree>
    <p:extLst>
      <p:ext uri="{BB962C8B-B14F-4D97-AF65-F5344CB8AC3E}">
        <p14:creationId xmlns:p14="http://schemas.microsoft.com/office/powerpoint/2010/main" val="3111197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Aidan’s take on theory </a:t>
            </a:r>
            <a:endParaRPr lang="en-US" dirty="0"/>
          </a:p>
        </p:txBody>
      </p:sp>
      <p:sp>
        <p:nvSpPr>
          <p:cNvPr id="3" name="Content Placeholder 2"/>
          <p:cNvSpPr>
            <a:spLocks noGrp="1"/>
          </p:cNvSpPr>
          <p:nvPr>
            <p:ph idx="1"/>
          </p:nvPr>
        </p:nvSpPr>
        <p:spPr/>
        <p:txBody>
          <a:bodyPr>
            <a:normAutofit/>
          </a:bodyPr>
          <a:lstStyle/>
          <a:p>
            <a:r>
              <a:rPr lang="es-ES" dirty="0"/>
              <a:t>I </a:t>
            </a:r>
            <a:r>
              <a:rPr lang="es-ES" dirty="0" err="1"/>
              <a:t>enjoyed</a:t>
            </a:r>
            <a:r>
              <a:rPr lang="es-ES" dirty="0"/>
              <a:t> </a:t>
            </a:r>
            <a:r>
              <a:rPr lang="es-ES" dirty="0" err="1"/>
              <a:t>the</a:t>
            </a:r>
            <a:r>
              <a:rPr lang="es-ES" dirty="0"/>
              <a:t> </a:t>
            </a:r>
            <a:r>
              <a:rPr lang="es-ES" dirty="0" err="1"/>
              <a:t>technical</a:t>
            </a:r>
            <a:r>
              <a:rPr lang="es-ES" dirty="0"/>
              <a:t> </a:t>
            </a:r>
            <a:r>
              <a:rPr lang="es-ES" dirty="0" smtClean="0"/>
              <a:t>bits</a:t>
            </a:r>
            <a:r>
              <a:rPr lang="es-ES" dirty="0"/>
              <a:t>, </a:t>
            </a:r>
            <a:r>
              <a:rPr lang="es-ES" dirty="0" err="1"/>
              <a:t>but</a:t>
            </a:r>
            <a:r>
              <a:rPr lang="es-ES" dirty="0"/>
              <a:t> </a:t>
            </a:r>
            <a:r>
              <a:rPr lang="es-ES" dirty="0" err="1"/>
              <a:t>the</a:t>
            </a:r>
            <a:r>
              <a:rPr lang="es-ES" dirty="0"/>
              <a:t> media </a:t>
            </a:r>
            <a:r>
              <a:rPr lang="es-ES" dirty="0" err="1"/>
              <a:t>theory</a:t>
            </a:r>
            <a:r>
              <a:rPr lang="es-ES" dirty="0"/>
              <a:t> bits </a:t>
            </a:r>
            <a:r>
              <a:rPr lang="es-ES" dirty="0" err="1"/>
              <a:t>that</a:t>
            </a:r>
            <a:r>
              <a:rPr lang="es-ES" dirty="0"/>
              <a:t> </a:t>
            </a:r>
            <a:r>
              <a:rPr lang="es-ES" dirty="0" err="1"/>
              <a:t>doesn’t</a:t>
            </a:r>
            <a:r>
              <a:rPr lang="es-ES" dirty="0"/>
              <a:t>, </a:t>
            </a:r>
            <a:r>
              <a:rPr lang="es-ES" dirty="0" err="1"/>
              <a:t>that’s</a:t>
            </a:r>
            <a:r>
              <a:rPr lang="es-ES" dirty="0"/>
              <a:t> more...I </a:t>
            </a:r>
            <a:r>
              <a:rPr lang="es-ES" dirty="0" err="1"/>
              <a:t>don’t</a:t>
            </a:r>
            <a:r>
              <a:rPr lang="es-ES" dirty="0"/>
              <a:t> </a:t>
            </a:r>
            <a:r>
              <a:rPr lang="es-ES" dirty="0" err="1"/>
              <a:t>know</a:t>
            </a:r>
            <a:r>
              <a:rPr lang="es-ES" dirty="0"/>
              <a:t>, </a:t>
            </a:r>
            <a:r>
              <a:rPr lang="es-ES" dirty="0" err="1"/>
              <a:t>it’s</a:t>
            </a:r>
            <a:r>
              <a:rPr lang="es-ES" dirty="0"/>
              <a:t> </a:t>
            </a:r>
            <a:r>
              <a:rPr lang="es-ES" dirty="0" err="1"/>
              <a:t>like</a:t>
            </a:r>
            <a:r>
              <a:rPr lang="es-ES" dirty="0"/>
              <a:t> </a:t>
            </a:r>
            <a:r>
              <a:rPr lang="es-ES" dirty="0" err="1"/>
              <a:t>the</a:t>
            </a:r>
            <a:r>
              <a:rPr lang="es-ES" dirty="0"/>
              <a:t> bits </a:t>
            </a:r>
            <a:r>
              <a:rPr lang="es-ES" dirty="0" err="1"/>
              <a:t>that</a:t>
            </a:r>
            <a:r>
              <a:rPr lang="es-ES" dirty="0"/>
              <a:t> are </a:t>
            </a:r>
            <a:r>
              <a:rPr lang="es-ES" dirty="0" err="1"/>
              <a:t>theoretical</a:t>
            </a:r>
            <a:r>
              <a:rPr lang="es-ES" dirty="0"/>
              <a:t> </a:t>
            </a:r>
            <a:r>
              <a:rPr lang="es-ES" dirty="0" err="1"/>
              <a:t>that</a:t>
            </a:r>
            <a:r>
              <a:rPr lang="es-ES" dirty="0"/>
              <a:t> </a:t>
            </a:r>
            <a:r>
              <a:rPr lang="es-ES" dirty="0" err="1"/>
              <a:t>doesn’t</a:t>
            </a:r>
            <a:r>
              <a:rPr lang="es-ES" dirty="0"/>
              <a:t> </a:t>
            </a:r>
            <a:r>
              <a:rPr lang="es-ES" dirty="0" err="1"/>
              <a:t>have</a:t>
            </a:r>
            <a:r>
              <a:rPr lang="es-ES" dirty="0"/>
              <a:t> </a:t>
            </a:r>
            <a:r>
              <a:rPr lang="es-ES" dirty="0" err="1"/>
              <a:t>much</a:t>
            </a:r>
            <a:r>
              <a:rPr lang="es-ES" dirty="0"/>
              <a:t> </a:t>
            </a:r>
            <a:r>
              <a:rPr lang="es-ES" dirty="0" err="1"/>
              <a:t>to</a:t>
            </a:r>
            <a:r>
              <a:rPr lang="es-ES" dirty="0"/>
              <a:t> do </a:t>
            </a:r>
            <a:r>
              <a:rPr lang="es-ES" dirty="0" err="1"/>
              <a:t>with</a:t>
            </a:r>
            <a:r>
              <a:rPr lang="es-ES" dirty="0"/>
              <a:t> </a:t>
            </a:r>
            <a:r>
              <a:rPr lang="es-ES" dirty="0" err="1"/>
              <a:t>why</a:t>
            </a:r>
            <a:r>
              <a:rPr lang="es-ES" dirty="0"/>
              <a:t> </a:t>
            </a:r>
            <a:r>
              <a:rPr lang="es-ES" dirty="0" err="1"/>
              <a:t>people</a:t>
            </a:r>
            <a:r>
              <a:rPr lang="es-ES" dirty="0"/>
              <a:t> </a:t>
            </a:r>
            <a:r>
              <a:rPr lang="es-ES" dirty="0" err="1"/>
              <a:t>watch</a:t>
            </a:r>
            <a:r>
              <a:rPr lang="es-ES" dirty="0"/>
              <a:t> </a:t>
            </a:r>
            <a:r>
              <a:rPr lang="es-ES" dirty="0" err="1"/>
              <a:t>something</a:t>
            </a:r>
            <a:r>
              <a:rPr lang="es-ES" dirty="0"/>
              <a:t> </a:t>
            </a:r>
            <a:r>
              <a:rPr lang="es-ES" dirty="0" err="1"/>
              <a:t>or</a:t>
            </a:r>
            <a:r>
              <a:rPr lang="es-ES" dirty="0"/>
              <a:t> </a:t>
            </a:r>
            <a:r>
              <a:rPr lang="es-ES" dirty="0" err="1"/>
              <a:t>how</a:t>
            </a:r>
            <a:r>
              <a:rPr lang="es-ES" dirty="0"/>
              <a:t> </a:t>
            </a:r>
            <a:r>
              <a:rPr lang="es-ES" dirty="0" err="1"/>
              <a:t>you</a:t>
            </a:r>
            <a:r>
              <a:rPr lang="es-ES" dirty="0"/>
              <a:t> can </a:t>
            </a:r>
            <a:r>
              <a:rPr lang="es-ES" dirty="0" err="1"/>
              <a:t>make</a:t>
            </a:r>
            <a:r>
              <a:rPr lang="es-ES" dirty="0"/>
              <a:t> </a:t>
            </a:r>
            <a:r>
              <a:rPr lang="es-ES" dirty="0" err="1"/>
              <a:t>people</a:t>
            </a:r>
            <a:r>
              <a:rPr lang="es-ES" dirty="0"/>
              <a:t> </a:t>
            </a:r>
            <a:r>
              <a:rPr lang="es-ES" dirty="0" err="1"/>
              <a:t>feel</a:t>
            </a:r>
            <a:r>
              <a:rPr lang="es-ES" dirty="0"/>
              <a:t> </a:t>
            </a:r>
            <a:r>
              <a:rPr lang="es-ES" dirty="0" err="1" smtClean="0"/>
              <a:t>something</a:t>
            </a:r>
            <a:r>
              <a:rPr lang="es-ES" dirty="0" smtClean="0"/>
              <a:t>…. </a:t>
            </a:r>
            <a:r>
              <a:rPr lang="es-ES" dirty="0" err="1"/>
              <a:t>Like</a:t>
            </a:r>
            <a:r>
              <a:rPr lang="es-ES" dirty="0"/>
              <a:t> </a:t>
            </a:r>
            <a:r>
              <a:rPr lang="es-ES" dirty="0" err="1" smtClean="0"/>
              <a:t>with</a:t>
            </a:r>
            <a:r>
              <a:rPr lang="es-ES" dirty="0" smtClean="0"/>
              <a:t> </a:t>
            </a:r>
            <a:r>
              <a:rPr lang="es-ES" dirty="0" err="1" smtClean="0"/>
              <a:t>theory</a:t>
            </a:r>
            <a:r>
              <a:rPr lang="es-ES" dirty="0" smtClean="0"/>
              <a:t> </a:t>
            </a:r>
            <a:r>
              <a:rPr lang="es-ES" dirty="0"/>
              <a:t>I </a:t>
            </a:r>
            <a:r>
              <a:rPr lang="es-ES" dirty="0" err="1"/>
              <a:t>can’t</a:t>
            </a:r>
            <a:r>
              <a:rPr lang="es-ES" dirty="0"/>
              <a:t> </a:t>
            </a:r>
            <a:r>
              <a:rPr lang="es-ES" dirty="0" err="1"/>
              <a:t>put</a:t>
            </a:r>
            <a:r>
              <a:rPr lang="es-ES" dirty="0"/>
              <a:t> </a:t>
            </a:r>
            <a:r>
              <a:rPr lang="es-ES" dirty="0" err="1"/>
              <a:t>into</a:t>
            </a:r>
            <a:r>
              <a:rPr lang="es-ES" dirty="0"/>
              <a:t> </a:t>
            </a:r>
            <a:r>
              <a:rPr lang="es-ES" dirty="0" err="1"/>
              <a:t>practical</a:t>
            </a:r>
            <a:r>
              <a:rPr lang="es-ES" dirty="0"/>
              <a:t> use </a:t>
            </a:r>
            <a:r>
              <a:rPr lang="es-ES" dirty="0" err="1"/>
              <a:t>doesn’t</a:t>
            </a:r>
            <a:r>
              <a:rPr lang="es-ES" dirty="0"/>
              <a:t> </a:t>
            </a:r>
            <a:r>
              <a:rPr lang="es-ES" dirty="0" err="1"/>
              <a:t>interest</a:t>
            </a:r>
            <a:r>
              <a:rPr lang="es-ES" dirty="0"/>
              <a:t> me </a:t>
            </a:r>
            <a:r>
              <a:rPr lang="es-ES" dirty="0" err="1"/>
              <a:t>because</a:t>
            </a:r>
            <a:r>
              <a:rPr lang="es-ES" dirty="0"/>
              <a:t> </a:t>
            </a:r>
            <a:r>
              <a:rPr lang="es-ES" dirty="0" err="1"/>
              <a:t>I’m</a:t>
            </a:r>
            <a:r>
              <a:rPr lang="es-ES" dirty="0"/>
              <a:t> </a:t>
            </a:r>
            <a:r>
              <a:rPr lang="es-ES" dirty="0" err="1"/>
              <a:t>not</a:t>
            </a:r>
            <a:r>
              <a:rPr lang="es-ES" dirty="0"/>
              <a:t> </a:t>
            </a:r>
            <a:r>
              <a:rPr lang="es-ES" dirty="0" err="1"/>
              <a:t>going</a:t>
            </a:r>
            <a:r>
              <a:rPr lang="es-ES" dirty="0"/>
              <a:t> </a:t>
            </a:r>
            <a:r>
              <a:rPr lang="es-ES" dirty="0" err="1"/>
              <a:t>to</a:t>
            </a:r>
            <a:r>
              <a:rPr lang="es-ES" dirty="0"/>
              <a:t>... </a:t>
            </a:r>
            <a:r>
              <a:rPr lang="es-ES" dirty="0" err="1"/>
              <a:t>I’m</a:t>
            </a:r>
            <a:r>
              <a:rPr lang="es-ES" dirty="0"/>
              <a:t> </a:t>
            </a:r>
            <a:r>
              <a:rPr lang="es-ES" dirty="0" err="1"/>
              <a:t>probably</a:t>
            </a:r>
            <a:r>
              <a:rPr lang="es-ES" dirty="0"/>
              <a:t> </a:t>
            </a:r>
            <a:r>
              <a:rPr lang="es-ES" dirty="0" err="1"/>
              <a:t>not</a:t>
            </a:r>
            <a:r>
              <a:rPr lang="es-ES" dirty="0"/>
              <a:t> </a:t>
            </a:r>
            <a:r>
              <a:rPr lang="es-ES" dirty="0" err="1"/>
              <a:t>ever</a:t>
            </a:r>
            <a:r>
              <a:rPr lang="es-ES" dirty="0"/>
              <a:t> </a:t>
            </a:r>
            <a:r>
              <a:rPr lang="es-ES" dirty="0" err="1"/>
              <a:t>going</a:t>
            </a:r>
            <a:r>
              <a:rPr lang="es-ES" dirty="0"/>
              <a:t> </a:t>
            </a:r>
            <a:r>
              <a:rPr lang="es-ES" dirty="0" err="1"/>
              <a:t>to</a:t>
            </a:r>
            <a:r>
              <a:rPr lang="es-ES" dirty="0"/>
              <a:t> </a:t>
            </a:r>
            <a:r>
              <a:rPr lang="es-ES" dirty="0" err="1"/>
              <a:t>get</a:t>
            </a:r>
            <a:r>
              <a:rPr lang="es-ES" dirty="0"/>
              <a:t> </a:t>
            </a:r>
            <a:r>
              <a:rPr lang="es-ES" dirty="0" err="1"/>
              <a:t>into</a:t>
            </a:r>
            <a:r>
              <a:rPr lang="es-ES" dirty="0"/>
              <a:t> </a:t>
            </a:r>
            <a:r>
              <a:rPr lang="es-ES" dirty="0" err="1"/>
              <a:t>research</a:t>
            </a:r>
            <a:r>
              <a:rPr lang="es-ES" dirty="0"/>
              <a:t>. </a:t>
            </a:r>
            <a:r>
              <a:rPr lang="es-ES" dirty="0" err="1"/>
              <a:t>It’s</a:t>
            </a:r>
            <a:r>
              <a:rPr lang="es-ES" dirty="0"/>
              <a:t> </a:t>
            </a:r>
            <a:r>
              <a:rPr lang="es-ES" dirty="0" err="1"/>
              <a:t>not</a:t>
            </a:r>
            <a:r>
              <a:rPr lang="es-ES" dirty="0"/>
              <a:t> </a:t>
            </a:r>
            <a:r>
              <a:rPr lang="es-ES" dirty="0" err="1"/>
              <a:t>what</a:t>
            </a:r>
            <a:r>
              <a:rPr lang="es-ES" dirty="0"/>
              <a:t> </a:t>
            </a:r>
            <a:r>
              <a:rPr lang="es-ES" dirty="0" err="1"/>
              <a:t>I’m</a:t>
            </a:r>
            <a:r>
              <a:rPr lang="es-ES" dirty="0"/>
              <a:t> </a:t>
            </a:r>
            <a:r>
              <a:rPr lang="es-ES" dirty="0" err="1"/>
              <a:t>interested</a:t>
            </a:r>
            <a:r>
              <a:rPr lang="es-ES" dirty="0"/>
              <a:t> in </a:t>
            </a:r>
            <a:r>
              <a:rPr lang="es-ES" dirty="0" err="1" smtClean="0"/>
              <a:t>really</a:t>
            </a:r>
            <a:r>
              <a:rPr lang="es-ES" dirty="0" smtClean="0"/>
              <a:t>….</a:t>
            </a:r>
            <a:endParaRPr lang="en-US" dirty="0"/>
          </a:p>
        </p:txBody>
      </p:sp>
    </p:spTree>
    <p:extLst>
      <p:ext uri="{BB962C8B-B14F-4D97-AF65-F5344CB8AC3E}">
        <p14:creationId xmlns:p14="http://schemas.microsoft.com/office/powerpoint/2010/main" val="23430044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Zoe’s tactics </a:t>
            </a:r>
            <a:endParaRPr lang="en-US" dirty="0"/>
          </a:p>
        </p:txBody>
      </p:sp>
      <p:sp>
        <p:nvSpPr>
          <p:cNvPr id="3" name="Content Placeholder 2"/>
          <p:cNvSpPr>
            <a:spLocks noGrp="1"/>
          </p:cNvSpPr>
          <p:nvPr>
            <p:ph idx="1"/>
          </p:nvPr>
        </p:nvSpPr>
        <p:spPr/>
        <p:txBody>
          <a:bodyPr/>
          <a:lstStyle/>
          <a:p>
            <a:r>
              <a:rPr lang="en-GB" dirty="0"/>
              <a:t>Like there has been a situation, I remember one essay last year where I just decided, because there was so much other stuff going on that I was so much more interested in, I just thought that…so I calculated alright ‘This essay is about 2% of my degree, my final degree, I’m not going to put that much work into it. I’m going to focus on the production work which is what I enjoy doing, which is what I really am good at, and then I’m going to let this essay sort of slide.</a:t>
            </a:r>
          </a:p>
          <a:p>
            <a:pPr marL="0" indent="0">
              <a:buNone/>
            </a:pPr>
            <a:endParaRPr lang="en-US" dirty="0"/>
          </a:p>
        </p:txBody>
      </p:sp>
    </p:spTree>
    <p:extLst>
      <p:ext uri="{BB962C8B-B14F-4D97-AF65-F5344CB8AC3E}">
        <p14:creationId xmlns:p14="http://schemas.microsoft.com/office/powerpoint/2010/main" val="414525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3595"/>
          </a:xfrm>
        </p:spPr>
        <p:txBody>
          <a:bodyPr>
            <a:normAutofit fontScale="90000"/>
          </a:bodyPr>
          <a:lstStyle/>
          <a:p>
            <a:r>
              <a:rPr lang="en-US" dirty="0" smtClean="0"/>
              <a:t>Our research suggests </a:t>
            </a:r>
            <a:endParaRPr lang="en-US" dirty="0"/>
          </a:p>
        </p:txBody>
      </p:sp>
      <p:sp>
        <p:nvSpPr>
          <p:cNvPr id="3" name="Text Placeholder 2"/>
          <p:cNvSpPr>
            <a:spLocks noGrp="1"/>
          </p:cNvSpPr>
          <p:nvPr>
            <p:ph type="body" idx="1"/>
          </p:nvPr>
        </p:nvSpPr>
        <p:spPr/>
        <p:txBody>
          <a:bodyPr>
            <a:normAutofit/>
          </a:bodyPr>
          <a:lstStyle/>
          <a:p>
            <a:endParaRPr lang="en-US" dirty="0"/>
          </a:p>
        </p:txBody>
      </p:sp>
      <p:pic>
        <p:nvPicPr>
          <p:cNvPr id="4" name="Content Placeholder 3" descr="Unknown 3.jpg"/>
          <p:cNvPicPr>
            <a:picLocks noGrp="1" noChangeAspect="1"/>
          </p:cNvPicPr>
          <p:nvPr>
            <p:ph sz="half" idx="2"/>
          </p:nvPr>
        </p:nvPicPr>
        <p:blipFill>
          <a:blip r:embed="rId2">
            <a:extLst>
              <a:ext uri="{28A0092B-C50C-407E-A947-70E740481C1C}">
                <a14:useLocalDpi xmlns:a14="http://schemas.microsoft.com/office/drawing/2010/main" val="0"/>
              </a:ext>
            </a:extLst>
          </a:blip>
          <a:srcRect l="11297" r="11297"/>
          <a:stretch>
            <a:fillRect/>
          </a:stretch>
        </p:blipFill>
        <p:spPr>
          <a:xfrm>
            <a:off x="113737" y="2689411"/>
            <a:ext cx="3909623" cy="3436751"/>
          </a:xfrm>
        </p:spPr>
      </p:pic>
      <p:sp>
        <p:nvSpPr>
          <p:cNvPr id="5" name="Text Placeholder 4"/>
          <p:cNvSpPr>
            <a:spLocks noGrp="1"/>
          </p:cNvSpPr>
          <p:nvPr>
            <p:ph type="body" sz="quarter" idx="3"/>
          </p:nvPr>
        </p:nvSpPr>
        <p:spPr>
          <a:xfrm>
            <a:off x="5011837" y="1992614"/>
            <a:ext cx="3055717" cy="671088"/>
          </a:xfrm>
        </p:spPr>
        <p:txBody>
          <a:bodyPr/>
          <a:lstStyle/>
          <a:p>
            <a:r>
              <a:rPr lang="en-US" dirty="0" smtClean="0"/>
              <a:t>Practices apparent </a:t>
            </a:r>
            <a:endParaRPr lang="en-US" dirty="0"/>
          </a:p>
        </p:txBody>
      </p:sp>
      <p:sp>
        <p:nvSpPr>
          <p:cNvPr id="9" name="Rectangle 8"/>
          <p:cNvSpPr/>
          <p:nvPr/>
        </p:nvSpPr>
        <p:spPr>
          <a:xfrm>
            <a:off x="4832058" y="2808244"/>
            <a:ext cx="3469170" cy="2308324"/>
          </a:xfrm>
          <a:prstGeom prst="rect">
            <a:avLst/>
          </a:prstGeom>
        </p:spPr>
        <p:txBody>
          <a:bodyPr wrap="square">
            <a:spAutoFit/>
          </a:bodyPr>
          <a:lstStyle/>
          <a:p>
            <a:endParaRPr lang="en-GB" dirty="0" smtClean="0"/>
          </a:p>
          <a:p>
            <a:r>
              <a:rPr lang="en-GB" dirty="0" smtClean="0"/>
              <a:t>Dependent</a:t>
            </a:r>
            <a:r>
              <a:rPr lang="en-GB" dirty="0"/>
              <a:t>, </a:t>
            </a:r>
            <a:endParaRPr lang="en-GB" dirty="0" smtClean="0"/>
          </a:p>
          <a:p>
            <a:r>
              <a:rPr lang="en-GB" dirty="0" smtClean="0"/>
              <a:t>assessment </a:t>
            </a:r>
            <a:r>
              <a:rPr lang="en-GB" dirty="0"/>
              <a:t>driven, </a:t>
            </a:r>
            <a:endParaRPr lang="en-GB" dirty="0" smtClean="0"/>
          </a:p>
          <a:p>
            <a:r>
              <a:rPr lang="en-GB" dirty="0" smtClean="0"/>
              <a:t>Semi-engaged learner, </a:t>
            </a:r>
            <a:endParaRPr lang="en-GB" dirty="0" smtClean="0"/>
          </a:p>
          <a:p>
            <a:r>
              <a:rPr lang="en-GB" dirty="0" smtClean="0"/>
              <a:t>distant </a:t>
            </a:r>
            <a:r>
              <a:rPr lang="en-GB" dirty="0" smtClean="0"/>
              <a:t>from</a:t>
            </a:r>
            <a:r>
              <a:rPr lang="en-GB" dirty="0"/>
              <a:t> </a:t>
            </a:r>
            <a:r>
              <a:rPr lang="en-GB" dirty="0" smtClean="0"/>
              <a:t>the discipline</a:t>
            </a:r>
            <a:endParaRPr lang="en-GB" dirty="0" smtClean="0"/>
          </a:p>
          <a:p>
            <a:r>
              <a:rPr lang="en-GB" dirty="0" smtClean="0"/>
              <a:t>at </a:t>
            </a:r>
            <a:r>
              <a:rPr lang="en-GB" dirty="0"/>
              <a:t>times anti </a:t>
            </a:r>
            <a:r>
              <a:rPr lang="en-GB" dirty="0" smtClean="0"/>
              <a:t>scholarly</a:t>
            </a:r>
          </a:p>
          <a:p>
            <a:endParaRPr lang="en-GB" dirty="0"/>
          </a:p>
          <a:p>
            <a:r>
              <a:rPr lang="en-GB" b="1" dirty="0" smtClean="0"/>
              <a:t>resistant </a:t>
            </a:r>
            <a:r>
              <a:rPr lang="en-GB" b="1" dirty="0"/>
              <a:t>to transformation</a:t>
            </a:r>
            <a:endParaRPr lang="en-US" b="1" dirty="0"/>
          </a:p>
        </p:txBody>
      </p:sp>
    </p:spTree>
    <p:extLst>
      <p:ext uri="{BB962C8B-B14F-4D97-AF65-F5344CB8AC3E}">
        <p14:creationId xmlns:p14="http://schemas.microsoft.com/office/powerpoint/2010/main" val="38002945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660764"/>
            <a:ext cx="7024744" cy="474923"/>
          </a:xfrm>
        </p:spPr>
        <p:txBody>
          <a:bodyPr>
            <a:normAutofit fontScale="90000"/>
          </a:bodyPr>
          <a:lstStyle/>
          <a:p>
            <a:r>
              <a:rPr lang="en-US" dirty="0" smtClean="0"/>
              <a:t>Student identity and S.A.P.</a:t>
            </a:r>
            <a:endParaRPr lang="en-US" dirty="0"/>
          </a:p>
        </p:txBody>
      </p:sp>
      <p:sp>
        <p:nvSpPr>
          <p:cNvPr id="5" name="Text Placeholder 4"/>
          <p:cNvSpPr>
            <a:spLocks noGrp="1"/>
          </p:cNvSpPr>
          <p:nvPr>
            <p:ph type="body" idx="1"/>
          </p:nvPr>
        </p:nvSpPr>
        <p:spPr/>
        <p:txBody>
          <a:bodyPr>
            <a:noAutofit/>
          </a:bodyPr>
          <a:lstStyle/>
          <a:p>
            <a:r>
              <a:rPr lang="en-US" sz="4400" dirty="0" smtClean="0"/>
              <a:t>Fertile ground…</a:t>
            </a:r>
            <a:endParaRPr lang="en-US" sz="4400" dirty="0"/>
          </a:p>
        </p:txBody>
      </p:sp>
      <p:pic>
        <p:nvPicPr>
          <p:cNvPr id="14" name="Content Placeholder 13" descr="4 - identikit.png"/>
          <p:cNvPicPr>
            <a:picLocks noGrp="1" noChangeAspect="1"/>
          </p:cNvPicPr>
          <p:nvPr>
            <p:ph sz="half" idx="2"/>
          </p:nvPr>
        </p:nvPicPr>
        <p:blipFill>
          <a:blip r:embed="rId2">
            <a:extLst>
              <a:ext uri="{28A0092B-C50C-407E-A947-70E740481C1C}">
                <a14:useLocalDpi xmlns:a14="http://schemas.microsoft.com/office/drawing/2010/main" val="0"/>
              </a:ext>
            </a:extLst>
          </a:blip>
          <a:srcRect t="17241" b="17241"/>
          <a:stretch>
            <a:fillRect/>
          </a:stretch>
        </p:blipFill>
        <p:spPr/>
      </p:pic>
      <p:sp>
        <p:nvSpPr>
          <p:cNvPr id="7" name="Text Placeholder 6"/>
          <p:cNvSpPr>
            <a:spLocks noGrp="1"/>
          </p:cNvSpPr>
          <p:nvPr>
            <p:ph type="body" sz="quarter" idx="3"/>
          </p:nvPr>
        </p:nvSpPr>
        <p:spPr/>
        <p:txBody>
          <a:bodyPr>
            <a:noAutofit/>
          </a:bodyPr>
          <a:lstStyle/>
          <a:p>
            <a:r>
              <a:rPr lang="en-US" sz="4000" dirty="0" smtClean="0"/>
              <a:t>Barriers to S.A.P… </a:t>
            </a:r>
            <a:endParaRPr lang="en-US" sz="4000" dirty="0"/>
          </a:p>
        </p:txBody>
      </p:sp>
      <p:pic>
        <p:nvPicPr>
          <p:cNvPr id="13" name="Content Placeholder 12" descr="untitled-5-copy.jpg"/>
          <p:cNvPicPr>
            <a:picLocks noGrp="1" noChangeAspect="1"/>
          </p:cNvPicPr>
          <p:nvPr>
            <p:ph sz="quarter" idx="4"/>
          </p:nvPr>
        </p:nvPicPr>
        <p:blipFill>
          <a:blip r:embed="rId3">
            <a:extLst>
              <a:ext uri="{28A0092B-C50C-407E-A947-70E740481C1C}">
                <a14:useLocalDpi xmlns:a14="http://schemas.microsoft.com/office/drawing/2010/main" val="0"/>
              </a:ext>
            </a:extLst>
          </a:blip>
          <a:srcRect t="6863" b="6863"/>
          <a:stretch>
            <a:fillRect/>
          </a:stretch>
        </p:blipFill>
        <p:spPr/>
      </p:pic>
    </p:spTree>
    <p:extLst>
      <p:ext uri="{BB962C8B-B14F-4D97-AF65-F5344CB8AC3E}">
        <p14:creationId xmlns:p14="http://schemas.microsoft.com/office/powerpoint/2010/main" val="15961086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540206"/>
            <a:ext cx="6508377" cy="1042502"/>
          </a:xfrm>
        </p:spPr>
        <p:txBody>
          <a:bodyPr>
            <a:normAutofit fontScale="90000"/>
          </a:bodyPr>
          <a:lstStyle/>
          <a:p>
            <a:r>
              <a:rPr lang="en-US" dirty="0" smtClean="0"/>
              <a:t>Student identity and S.A.P. mixed results at best </a:t>
            </a:r>
            <a:endParaRPr lang="en-US" dirty="0"/>
          </a:p>
        </p:txBody>
      </p:sp>
      <p:pic>
        <p:nvPicPr>
          <p:cNvPr id="10" name="Content Placeholder 9" descr="1630_dba7f.jpg"/>
          <p:cNvPicPr>
            <a:picLocks noGrp="1" noChangeAspect="1"/>
          </p:cNvPicPr>
          <p:nvPr>
            <p:ph idx="1"/>
          </p:nvPr>
        </p:nvPicPr>
        <p:blipFill>
          <a:blip r:embed="rId2">
            <a:extLst>
              <a:ext uri="{28A0092B-C50C-407E-A947-70E740481C1C}">
                <a14:useLocalDpi xmlns:a14="http://schemas.microsoft.com/office/drawing/2010/main" val="0"/>
              </a:ext>
            </a:extLst>
          </a:blip>
          <a:srcRect t="19915" b="19915"/>
          <a:stretch>
            <a:fillRect/>
          </a:stretch>
        </p:blipFill>
        <p:spPr>
          <a:xfrm>
            <a:off x="1262838" y="2304573"/>
            <a:ext cx="6508377" cy="3916363"/>
          </a:xfrm>
        </p:spPr>
      </p:pic>
    </p:spTree>
    <p:extLst>
      <p:ext uri="{BB962C8B-B14F-4D97-AF65-F5344CB8AC3E}">
        <p14:creationId xmlns:p14="http://schemas.microsoft.com/office/powerpoint/2010/main" val="40336175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Reflections </a:t>
            </a:r>
            <a:endParaRPr lang="en-US" dirty="0"/>
          </a:p>
        </p:txBody>
      </p:sp>
      <p:pic>
        <p:nvPicPr>
          <p:cNvPr id="10" name="Content Placeholder 9" descr="mm1.jpg"/>
          <p:cNvPicPr>
            <a:picLocks noGrp="1" noChangeAspect="1"/>
          </p:cNvPicPr>
          <p:nvPr>
            <p:ph idx="1"/>
          </p:nvPr>
        </p:nvPicPr>
        <p:blipFill>
          <a:blip r:embed="rId2">
            <a:extLst>
              <a:ext uri="{28A0092B-C50C-407E-A947-70E740481C1C}">
                <a14:useLocalDpi xmlns:a14="http://schemas.microsoft.com/office/drawing/2010/main" val="0"/>
              </a:ext>
            </a:extLst>
          </a:blip>
          <a:srcRect l="23592" r="23592"/>
          <a:stretch>
            <a:fillRect/>
          </a:stretch>
        </p:blipFill>
        <p:spPr>
          <a:xfrm>
            <a:off x="-1" y="0"/>
            <a:ext cx="4429387" cy="7658961"/>
          </a:xfrm>
        </p:spPr>
      </p:pic>
      <p:sp>
        <p:nvSpPr>
          <p:cNvPr id="9" name="Text Placeholder 8"/>
          <p:cNvSpPr>
            <a:spLocks noGrp="1"/>
          </p:cNvSpPr>
          <p:nvPr>
            <p:ph type="body" sz="half" idx="2"/>
          </p:nvPr>
        </p:nvSpPr>
        <p:spPr>
          <a:xfrm>
            <a:off x="5080263" y="2057400"/>
            <a:ext cx="3696460" cy="3657601"/>
          </a:xfrm>
        </p:spPr>
        <p:txBody>
          <a:bodyPr>
            <a:normAutofit lnSpcReduction="10000"/>
          </a:bodyPr>
          <a:lstStyle/>
          <a:p>
            <a:endParaRPr lang="en-US" dirty="0" smtClean="0"/>
          </a:p>
          <a:p>
            <a:endParaRPr lang="en-US" dirty="0"/>
          </a:p>
          <a:p>
            <a:r>
              <a:rPr lang="en-US" sz="4000" b="1" dirty="0" smtClean="0">
                <a:solidFill>
                  <a:srgbClr val="800000"/>
                </a:solidFill>
              </a:rPr>
              <a:t>Reflecting on our own efforts to generate S.A.P. </a:t>
            </a:r>
            <a:endParaRPr lang="en-US" sz="4000" b="1" dirty="0">
              <a:solidFill>
                <a:srgbClr val="800000"/>
              </a:solidFill>
            </a:endParaRPr>
          </a:p>
        </p:txBody>
      </p:sp>
    </p:spTree>
    <p:extLst>
      <p:ext uri="{BB962C8B-B14F-4D97-AF65-F5344CB8AC3E}">
        <p14:creationId xmlns:p14="http://schemas.microsoft.com/office/powerpoint/2010/main" val="194297731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739833" y="856528"/>
            <a:ext cx="3304572" cy="578572"/>
          </a:xfrm>
        </p:spPr>
        <p:txBody>
          <a:bodyPr>
            <a:normAutofit/>
          </a:bodyPr>
          <a:lstStyle/>
          <a:p>
            <a:r>
              <a:rPr lang="en-US" dirty="0" smtClean="0"/>
              <a:t>Reflecting on … </a:t>
            </a:r>
            <a:endParaRPr lang="en-US" dirty="0"/>
          </a:p>
        </p:txBody>
      </p:sp>
      <p:pic>
        <p:nvPicPr>
          <p:cNvPr id="10" name="Content Placeholder 9" descr="mm1.jpg"/>
          <p:cNvPicPr>
            <a:picLocks noGrp="1" noChangeAspect="1"/>
          </p:cNvPicPr>
          <p:nvPr>
            <p:ph idx="1"/>
          </p:nvPr>
        </p:nvPicPr>
        <p:blipFill>
          <a:blip r:embed="rId2">
            <a:extLst>
              <a:ext uri="{28A0092B-C50C-407E-A947-70E740481C1C}">
                <a14:useLocalDpi xmlns:a14="http://schemas.microsoft.com/office/drawing/2010/main" val="0"/>
              </a:ext>
            </a:extLst>
          </a:blip>
          <a:srcRect l="23592" r="23592"/>
          <a:stretch>
            <a:fillRect/>
          </a:stretch>
        </p:blipFill>
        <p:spPr>
          <a:xfrm>
            <a:off x="0" y="0"/>
            <a:ext cx="4511985" cy="7297589"/>
          </a:xfrm>
        </p:spPr>
      </p:pic>
      <p:sp>
        <p:nvSpPr>
          <p:cNvPr id="9" name="Text Placeholder 8"/>
          <p:cNvSpPr>
            <a:spLocks noGrp="1"/>
          </p:cNvSpPr>
          <p:nvPr>
            <p:ph type="body" sz="half" idx="2"/>
          </p:nvPr>
        </p:nvSpPr>
        <p:spPr>
          <a:xfrm>
            <a:off x="4997256" y="1435100"/>
            <a:ext cx="3252349" cy="4691063"/>
          </a:xfrm>
        </p:spPr>
        <p:txBody>
          <a:bodyPr>
            <a:normAutofit fontScale="77500" lnSpcReduction="20000"/>
          </a:bodyPr>
          <a:lstStyle/>
          <a:p>
            <a:endParaRPr lang="en-US" sz="1800" dirty="0" smtClean="0"/>
          </a:p>
          <a:p>
            <a:endParaRPr lang="en-US" sz="1800" dirty="0"/>
          </a:p>
          <a:p>
            <a:r>
              <a:rPr lang="en-US" sz="1800" dirty="0" smtClean="0">
                <a:solidFill>
                  <a:srgbClr val="4A6300"/>
                </a:solidFill>
              </a:rPr>
              <a:t>Marketisation forces in HE &amp; </a:t>
            </a:r>
          </a:p>
          <a:p>
            <a:r>
              <a:rPr lang="en-US" sz="1800" dirty="0" smtClean="0">
                <a:solidFill>
                  <a:srgbClr val="4A6300"/>
                </a:solidFill>
              </a:rPr>
              <a:t>Promotional emphasis of HE institutions</a:t>
            </a:r>
          </a:p>
          <a:p>
            <a:endParaRPr lang="en-US" sz="1800" dirty="0">
              <a:solidFill>
                <a:srgbClr val="FF0000"/>
              </a:solidFill>
            </a:endParaRPr>
          </a:p>
          <a:p>
            <a:endParaRPr lang="en-US" sz="1800" dirty="0"/>
          </a:p>
          <a:p>
            <a:r>
              <a:rPr lang="en-US" sz="1800" dirty="0" smtClean="0">
                <a:solidFill>
                  <a:srgbClr val="4A6300"/>
                </a:solidFill>
              </a:rPr>
              <a:t>Student conference &amp; Journal</a:t>
            </a:r>
          </a:p>
          <a:p>
            <a:r>
              <a:rPr lang="en-US" sz="1800" dirty="0" smtClean="0">
                <a:hlinkClick r:id="rId3"/>
              </a:rPr>
              <a:t>http://promotionalcommunications.org/index.php/pc</a:t>
            </a:r>
            <a:endParaRPr lang="en-US" sz="1800" dirty="0" smtClean="0"/>
          </a:p>
          <a:p>
            <a:endParaRPr lang="en-US" sz="1800" dirty="0" smtClean="0">
              <a:solidFill>
                <a:srgbClr val="4A6300"/>
              </a:solidFill>
            </a:endParaRPr>
          </a:p>
          <a:p>
            <a:r>
              <a:rPr lang="en-US" sz="1800" dirty="0" smtClean="0">
                <a:solidFill>
                  <a:srgbClr val="4A6300"/>
                </a:solidFill>
              </a:rPr>
              <a:t>Student showcase </a:t>
            </a:r>
          </a:p>
          <a:p>
            <a:r>
              <a:rPr lang="en-US" sz="1800" dirty="0" smtClean="0">
                <a:hlinkClick r:id="rId4"/>
              </a:rPr>
              <a:t>http://microsites.bournemouth.ac.uk/cmc-student-showcase/</a:t>
            </a:r>
            <a:endParaRPr lang="en-US" sz="1800" dirty="0" smtClean="0"/>
          </a:p>
          <a:p>
            <a:endParaRPr lang="en-US" sz="1800" dirty="0" smtClean="0"/>
          </a:p>
          <a:p>
            <a:r>
              <a:rPr lang="en-US" sz="1800" dirty="0" smtClean="0">
                <a:solidFill>
                  <a:srgbClr val="4A6300"/>
                </a:solidFill>
              </a:rPr>
              <a:t>Creative Enterprise Bureau</a:t>
            </a:r>
          </a:p>
          <a:p>
            <a:r>
              <a:rPr lang="en-US" sz="1800" dirty="0" smtClean="0">
                <a:hlinkClick r:id="rId5"/>
              </a:rPr>
              <a:t>http://www.creativeenterprisebureau.com/p/about-us.html</a:t>
            </a:r>
            <a:endParaRPr lang="en-US" sz="1800" dirty="0" smtClean="0"/>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36841578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36932"/>
            <a:ext cx="6508377" cy="1080411"/>
          </a:xfrm>
        </p:spPr>
        <p:txBody>
          <a:bodyPr>
            <a:normAutofit/>
          </a:bodyPr>
          <a:lstStyle/>
          <a:p>
            <a:r>
              <a:rPr lang="en-US" dirty="0" smtClean="0"/>
              <a:t>Breaking into this practice</a:t>
            </a:r>
            <a:endParaRPr lang="en-US" dirty="0"/>
          </a:p>
        </p:txBody>
      </p:sp>
      <p:pic>
        <p:nvPicPr>
          <p:cNvPr id="4" name="Content Placeholder 3" descr="StudentLifeImage1.jpg"/>
          <p:cNvPicPr>
            <a:picLocks noGrp="1" noChangeAspect="1"/>
          </p:cNvPicPr>
          <p:nvPr>
            <p:ph idx="1"/>
          </p:nvPr>
        </p:nvPicPr>
        <p:blipFill>
          <a:blip r:embed="rId2">
            <a:extLst>
              <a:ext uri="{28A0092B-C50C-407E-A947-70E740481C1C}">
                <a14:useLocalDpi xmlns:a14="http://schemas.microsoft.com/office/drawing/2010/main" val="0"/>
              </a:ext>
            </a:extLst>
          </a:blip>
          <a:srcRect t="19794" b="19794"/>
          <a:stretch>
            <a:fillRect/>
          </a:stretch>
        </p:blipFill>
        <p:spPr/>
      </p:pic>
    </p:spTree>
    <p:extLst>
      <p:ext uri="{BB962C8B-B14F-4D97-AF65-F5344CB8AC3E}">
        <p14:creationId xmlns:p14="http://schemas.microsoft.com/office/powerpoint/2010/main" val="39969892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444" y="629789"/>
            <a:ext cx="8005356" cy="1280229"/>
          </a:xfrm>
        </p:spPr>
        <p:txBody>
          <a:bodyPr>
            <a:normAutofit fontScale="90000"/>
          </a:bodyPr>
          <a:lstStyle/>
          <a:p>
            <a:r>
              <a:rPr lang="en-US" dirty="0" smtClean="0"/>
              <a:t>‘</a:t>
            </a:r>
            <a:r>
              <a:rPr lang="en-US" sz="3100" dirty="0" smtClean="0"/>
              <a:t>A sea of hands shoot into the air with </a:t>
            </a:r>
            <a:r>
              <a:rPr lang="en-US" sz="3100" dirty="0" smtClean="0">
                <a:solidFill>
                  <a:schemeClr val="bg1"/>
                </a:solidFill>
              </a:rPr>
              <a:t>a </a:t>
            </a:r>
            <a:r>
              <a:rPr lang="en-US" sz="3100" dirty="0" smtClean="0"/>
              <a:t>keenness usually reserved for the start </a:t>
            </a:r>
            <a:r>
              <a:rPr lang="en-US" sz="3100" dirty="0" smtClean="0">
                <a:solidFill>
                  <a:srgbClr val="FFFFFF"/>
                </a:solidFill>
              </a:rPr>
              <a:t>of the </a:t>
            </a:r>
            <a:r>
              <a:rPr lang="en-US" sz="3100" dirty="0" smtClean="0"/>
              <a:t>summer holidays’ </a:t>
            </a:r>
            <a:endParaRPr lang="en-US" sz="3100" dirty="0"/>
          </a:p>
        </p:txBody>
      </p:sp>
      <p:pic>
        <p:nvPicPr>
          <p:cNvPr id="4" name="Content Placeholder 3" descr="Unknown 2.jpg">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rcRect t="17983" b="17983"/>
          <a:stretch>
            <a:fillRect/>
          </a:stretch>
        </p:blipFill>
        <p:spPr/>
      </p:pic>
    </p:spTree>
    <p:extLst>
      <p:ext uri="{BB962C8B-B14F-4D97-AF65-F5344CB8AC3E}">
        <p14:creationId xmlns:p14="http://schemas.microsoft.com/office/powerpoint/2010/main" val="381073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27664"/>
            <a:ext cx="8442875" cy="582946"/>
          </a:xfrm>
        </p:spPr>
        <p:txBody>
          <a:bodyPr>
            <a:normAutofit fontScale="90000"/>
          </a:bodyPr>
          <a:lstStyle/>
          <a:p>
            <a:r>
              <a:rPr lang="en-GB" dirty="0"/>
              <a:t>W</a:t>
            </a:r>
            <a:r>
              <a:rPr lang="en-GB" dirty="0" smtClean="0"/>
              <a:t>orkshop directly related to three </a:t>
            </a:r>
            <a:r>
              <a:rPr lang="en-GB" dirty="0" smtClean="0">
                <a:solidFill>
                  <a:schemeClr val="bg1"/>
                </a:solidFill>
              </a:rPr>
              <a:t>of the </a:t>
            </a:r>
            <a:r>
              <a:rPr lang="en-GB" dirty="0" smtClean="0"/>
              <a:t>conference themes</a:t>
            </a:r>
            <a:endParaRPr lang="en-US" dirty="0"/>
          </a:p>
        </p:txBody>
      </p:sp>
      <p:sp>
        <p:nvSpPr>
          <p:cNvPr id="3" name="Content Placeholder 2"/>
          <p:cNvSpPr>
            <a:spLocks noGrp="1"/>
          </p:cNvSpPr>
          <p:nvPr>
            <p:ph idx="1"/>
          </p:nvPr>
        </p:nvSpPr>
        <p:spPr/>
        <p:txBody>
          <a:bodyPr>
            <a:normAutofit/>
          </a:bodyPr>
          <a:lstStyle/>
          <a:p>
            <a:r>
              <a:rPr lang="en-GB" dirty="0" smtClean="0"/>
              <a:t>It </a:t>
            </a:r>
            <a:r>
              <a:rPr lang="en-GB" dirty="0"/>
              <a:t>includes reflection on efforts to embed SAP within the </a:t>
            </a:r>
            <a:r>
              <a:rPr lang="en-GB" dirty="0" smtClean="0"/>
              <a:t>curriculum</a:t>
            </a:r>
          </a:p>
          <a:p>
            <a:endParaRPr lang="en-GB" dirty="0" smtClean="0"/>
          </a:p>
          <a:p>
            <a:r>
              <a:rPr lang="en-GB" dirty="0"/>
              <a:t>I</a:t>
            </a:r>
            <a:r>
              <a:rPr lang="en-GB" dirty="0" smtClean="0"/>
              <a:t>t </a:t>
            </a:r>
            <a:r>
              <a:rPr lang="en-GB" dirty="0"/>
              <a:t>considers issues pertinent to enhanced student engagement </a:t>
            </a:r>
            <a:endParaRPr lang="en-GB" dirty="0" smtClean="0"/>
          </a:p>
          <a:p>
            <a:endParaRPr lang="en-GB" dirty="0"/>
          </a:p>
          <a:p>
            <a:r>
              <a:rPr lang="en-GB" dirty="0"/>
              <a:t>I</a:t>
            </a:r>
            <a:r>
              <a:rPr lang="en-GB" dirty="0" smtClean="0"/>
              <a:t>t </a:t>
            </a:r>
            <a:r>
              <a:rPr lang="en-GB" dirty="0"/>
              <a:t>is premised on using existing theory to help unpack the challenges in achieving embedded SAP. </a:t>
            </a:r>
            <a:endParaRPr lang="en-US" dirty="0"/>
          </a:p>
        </p:txBody>
      </p:sp>
    </p:spTree>
    <p:extLst>
      <p:ext uri="{BB962C8B-B14F-4D97-AF65-F5344CB8AC3E}">
        <p14:creationId xmlns:p14="http://schemas.microsoft.com/office/powerpoint/2010/main" val="185254528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0101104092246_jeppe_hein_mirror_1.jpeg"/>
          <p:cNvPicPr>
            <a:picLocks noGrp="1" noChangeAspect="1"/>
          </p:cNvPicPr>
          <p:nvPr>
            <p:ph idx="1"/>
          </p:nvPr>
        </p:nvPicPr>
        <p:blipFill>
          <a:blip r:embed="rId2">
            <a:extLst>
              <a:ext uri="{28A0092B-C50C-407E-A947-70E740481C1C}">
                <a14:useLocalDpi xmlns:a14="http://schemas.microsoft.com/office/drawing/2010/main" val="0"/>
              </a:ext>
            </a:extLst>
          </a:blip>
          <a:srcRect t="11200" b="11200"/>
          <a:stretch>
            <a:fillRect/>
          </a:stretch>
        </p:blipFill>
        <p:spPr>
          <a:xfrm>
            <a:off x="-1250970" y="0"/>
            <a:ext cx="10574365" cy="6858000"/>
          </a:xfrm>
        </p:spPr>
      </p:pic>
    </p:spTree>
    <p:extLst>
      <p:ext uri="{BB962C8B-B14F-4D97-AF65-F5344CB8AC3E}">
        <p14:creationId xmlns:p14="http://schemas.microsoft.com/office/powerpoint/2010/main" val="12509859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0101104092246_jeppe_hein_mirror_1.jpeg"/>
          <p:cNvPicPr>
            <a:picLocks noGrp="1" noChangeAspect="1"/>
          </p:cNvPicPr>
          <p:nvPr>
            <p:ph idx="1"/>
          </p:nvPr>
        </p:nvPicPr>
        <p:blipFill>
          <a:blip r:embed="rId2">
            <a:extLst>
              <a:ext uri="{28A0092B-C50C-407E-A947-70E740481C1C}">
                <a14:useLocalDpi xmlns:a14="http://schemas.microsoft.com/office/drawing/2010/main" val="0"/>
              </a:ext>
            </a:extLst>
          </a:blip>
          <a:srcRect t="4903" b="4903"/>
          <a:stretch>
            <a:fillRect/>
          </a:stretch>
        </p:blipFill>
        <p:spPr>
          <a:xfrm>
            <a:off x="0" y="0"/>
            <a:ext cx="10275670" cy="6822585"/>
          </a:xfrm>
        </p:spPr>
      </p:pic>
      <p:sp>
        <p:nvSpPr>
          <p:cNvPr id="5" name="Rectangle 4"/>
          <p:cNvSpPr/>
          <p:nvPr/>
        </p:nvSpPr>
        <p:spPr>
          <a:xfrm>
            <a:off x="1806860" y="764008"/>
            <a:ext cx="2777401" cy="4524315"/>
          </a:xfrm>
          <a:prstGeom prst="rect">
            <a:avLst/>
          </a:prstGeom>
        </p:spPr>
        <p:txBody>
          <a:bodyPr wrap="square">
            <a:spAutoFit/>
          </a:bodyPr>
          <a:lstStyle/>
          <a:p>
            <a:r>
              <a:rPr lang="en-GB" sz="2400" i="1" dirty="0"/>
              <a:t>as ‘practioners of pedagogy’ </a:t>
            </a:r>
            <a:endParaRPr lang="en-GB" sz="2400" i="1" dirty="0" smtClean="0"/>
          </a:p>
          <a:p>
            <a:r>
              <a:rPr lang="en-GB" sz="2400" b="1" i="1" dirty="0" smtClean="0">
                <a:solidFill>
                  <a:srgbClr val="FF0000"/>
                </a:solidFill>
              </a:rPr>
              <a:t>what </a:t>
            </a:r>
            <a:r>
              <a:rPr lang="en-GB" sz="2400" b="1" i="1" dirty="0">
                <a:solidFill>
                  <a:srgbClr val="FF0000"/>
                </a:solidFill>
              </a:rPr>
              <a:t>constrains us from fully embracing changes in our own academic identity and practice</a:t>
            </a:r>
            <a:r>
              <a:rPr lang="en-GB" sz="2400" i="1" dirty="0"/>
              <a:t> </a:t>
            </a:r>
            <a:endParaRPr lang="en-GB" sz="2400" i="1" dirty="0" smtClean="0"/>
          </a:p>
          <a:p>
            <a:r>
              <a:rPr lang="en-GB" sz="2400" i="1" dirty="0" smtClean="0"/>
              <a:t>that </a:t>
            </a:r>
            <a:r>
              <a:rPr lang="en-GB" sz="2400" i="1" dirty="0"/>
              <a:t>might be necessary for SAP to </a:t>
            </a:r>
            <a:r>
              <a:rPr lang="en-GB" sz="2400" i="1" dirty="0" smtClean="0"/>
              <a:t>emerge? </a:t>
            </a:r>
            <a:endParaRPr lang="en-US" sz="2400" i="1" dirty="0"/>
          </a:p>
        </p:txBody>
      </p:sp>
    </p:spTree>
    <p:extLst>
      <p:ext uri="{BB962C8B-B14F-4D97-AF65-F5344CB8AC3E}">
        <p14:creationId xmlns:p14="http://schemas.microsoft.com/office/powerpoint/2010/main" val="212877391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0101104092246_jeppe_hein_mirror_1.jpeg"/>
          <p:cNvPicPr>
            <a:picLocks noGrp="1" noChangeAspect="1"/>
          </p:cNvPicPr>
          <p:nvPr>
            <p:ph idx="1"/>
          </p:nvPr>
        </p:nvPicPr>
        <p:blipFill>
          <a:blip r:embed="rId2">
            <a:extLst>
              <a:ext uri="{28A0092B-C50C-407E-A947-70E740481C1C}">
                <a14:useLocalDpi xmlns:a14="http://schemas.microsoft.com/office/drawing/2010/main" val="0"/>
              </a:ext>
            </a:extLst>
          </a:blip>
          <a:srcRect t="4903" b="4903"/>
          <a:stretch>
            <a:fillRect/>
          </a:stretch>
        </p:blipFill>
        <p:spPr>
          <a:xfrm>
            <a:off x="1" y="0"/>
            <a:ext cx="9298018" cy="6858000"/>
          </a:xfrm>
        </p:spPr>
      </p:pic>
      <p:sp>
        <p:nvSpPr>
          <p:cNvPr id="5" name="Rectangle 4"/>
          <p:cNvSpPr/>
          <p:nvPr/>
        </p:nvSpPr>
        <p:spPr>
          <a:xfrm>
            <a:off x="1819796" y="1298388"/>
            <a:ext cx="3288902" cy="3416320"/>
          </a:xfrm>
          <a:prstGeom prst="rect">
            <a:avLst/>
          </a:prstGeom>
        </p:spPr>
        <p:txBody>
          <a:bodyPr wrap="square">
            <a:spAutoFit/>
          </a:bodyPr>
          <a:lstStyle/>
          <a:p>
            <a:r>
              <a:rPr lang="en-US" sz="2400" i="1" dirty="0" smtClean="0"/>
              <a:t>Career</a:t>
            </a:r>
          </a:p>
          <a:p>
            <a:r>
              <a:rPr lang="en-US" sz="2400" i="1" dirty="0" smtClean="0"/>
              <a:t>Risk</a:t>
            </a:r>
          </a:p>
          <a:p>
            <a:r>
              <a:rPr lang="en-US" sz="2400" i="1" dirty="0" smtClean="0"/>
              <a:t>Expertise </a:t>
            </a:r>
          </a:p>
          <a:p>
            <a:r>
              <a:rPr lang="en-US" sz="2400" i="1" dirty="0" smtClean="0"/>
              <a:t>Time</a:t>
            </a:r>
          </a:p>
          <a:p>
            <a:r>
              <a:rPr lang="en-US" sz="2400" i="1" dirty="0" smtClean="0"/>
              <a:t>Direction wind blows</a:t>
            </a:r>
          </a:p>
          <a:p>
            <a:r>
              <a:rPr lang="en-US" sz="2400" i="1" dirty="0" smtClean="0"/>
              <a:t>Marking </a:t>
            </a:r>
          </a:p>
          <a:p>
            <a:r>
              <a:rPr lang="en-US" sz="2400" i="1" dirty="0" smtClean="0"/>
              <a:t>?</a:t>
            </a:r>
          </a:p>
          <a:p>
            <a:r>
              <a:rPr lang="en-US" sz="2400" i="1" dirty="0" smtClean="0"/>
              <a:t>?</a:t>
            </a:r>
          </a:p>
          <a:p>
            <a:r>
              <a:rPr lang="en-US" sz="2400" i="1" dirty="0"/>
              <a:t>?</a:t>
            </a:r>
          </a:p>
        </p:txBody>
      </p:sp>
      <p:sp>
        <p:nvSpPr>
          <p:cNvPr id="6" name="Rectangle 5"/>
          <p:cNvSpPr/>
          <p:nvPr/>
        </p:nvSpPr>
        <p:spPr>
          <a:xfrm>
            <a:off x="4479667" y="2967335"/>
            <a:ext cx="184666" cy="923330"/>
          </a:xfrm>
          <a:prstGeom prst="rect">
            <a:avLst/>
          </a:prstGeom>
          <a:noFill/>
        </p:spPr>
        <p:txBody>
          <a:bodyPr wrap="none" lIns="91440" tIns="45720" rIns="91440" bIns="45720">
            <a:spAutoFit/>
          </a:bodyPr>
          <a:lstStyle/>
          <a:p>
            <a:pPr algn="ct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28724191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5897"/>
            <a:ext cx="7772400" cy="2138265"/>
          </a:xfrm>
        </p:spPr>
        <p:txBody>
          <a:bodyPr>
            <a:normAutofit fontScale="90000"/>
          </a:bodyPr>
          <a:lstStyle/>
          <a:p>
            <a:r>
              <a:rPr lang="en-GB" dirty="0"/>
              <a:t/>
            </a:r>
            <a:br>
              <a:rPr lang="en-GB" dirty="0"/>
            </a:br>
            <a:r>
              <a:rPr lang="en-GB" b="1" dirty="0">
                <a:solidFill>
                  <a:srgbClr val="800000"/>
                </a:solidFill>
              </a:rPr>
              <a:t>Student</a:t>
            </a:r>
            <a:r>
              <a:rPr lang="en-GB" b="1" dirty="0">
                <a:solidFill>
                  <a:srgbClr val="4A6300"/>
                </a:solidFill>
              </a:rPr>
              <a:t> </a:t>
            </a:r>
            <a:r>
              <a:rPr lang="en-GB" b="1" dirty="0">
                <a:solidFill>
                  <a:srgbClr val="800000"/>
                </a:solidFill>
              </a:rPr>
              <a:t>a</a:t>
            </a:r>
            <a:r>
              <a:rPr lang="en-GB" b="1" dirty="0">
                <a:solidFill>
                  <a:srgbClr val="FFFFFF"/>
                </a:solidFill>
              </a:rPr>
              <a:t>s</a:t>
            </a:r>
            <a:r>
              <a:rPr lang="en-GB" b="1" dirty="0">
                <a:solidFill>
                  <a:srgbClr val="4A6300"/>
                </a:solidFill>
              </a:rPr>
              <a:t> </a:t>
            </a:r>
            <a:r>
              <a:rPr lang="en-GB" b="1" dirty="0">
                <a:solidFill>
                  <a:schemeClr val="bg1"/>
                </a:solidFill>
              </a:rPr>
              <a:t>Producer: </a:t>
            </a:r>
            <a:r>
              <a:rPr lang="en-GB" b="1" dirty="0" smtClean="0">
                <a:solidFill>
                  <a:schemeClr val="bg1"/>
                </a:solidFill>
              </a:rPr>
              <a:t>A </a:t>
            </a:r>
            <a:r>
              <a:rPr lang="en-GB" b="1" dirty="0" smtClean="0">
                <a:solidFill>
                  <a:srgbClr val="800000"/>
                </a:solidFill>
              </a:rPr>
              <a:t>critique</a:t>
            </a:r>
            <a:r>
              <a:rPr lang="en-GB" b="1" dirty="0" smtClean="0">
                <a:solidFill>
                  <a:srgbClr val="4A6300"/>
                </a:solidFill>
              </a:rPr>
              <a:t> </a:t>
            </a:r>
            <a:r>
              <a:rPr lang="en-GB" b="1" dirty="0" smtClean="0">
                <a:solidFill>
                  <a:srgbClr val="800000"/>
                </a:solidFill>
              </a:rPr>
              <a:t>b</a:t>
            </a:r>
            <a:r>
              <a:rPr lang="en-GB" b="1" dirty="0" smtClean="0">
                <a:solidFill>
                  <a:srgbClr val="FFFFFF"/>
                </a:solidFill>
              </a:rPr>
              <a:t>ased on   </a:t>
            </a:r>
            <a:r>
              <a:rPr lang="en-GB" b="1" dirty="0" smtClean="0">
                <a:solidFill>
                  <a:srgbClr val="800000"/>
                </a:solidFill>
              </a:rPr>
              <a:t>contemp</a:t>
            </a:r>
            <a:r>
              <a:rPr lang="en-GB" b="1" dirty="0" smtClean="0">
                <a:solidFill>
                  <a:srgbClr val="FFFFFF"/>
                </a:solidFill>
              </a:rPr>
              <a:t>orary</a:t>
            </a:r>
            <a:r>
              <a:rPr lang="en-GB" b="1" dirty="0" smtClean="0">
                <a:solidFill>
                  <a:srgbClr val="4A6300"/>
                </a:solidFill>
              </a:rPr>
              <a:t> </a:t>
            </a:r>
            <a:r>
              <a:rPr lang="en-GB" b="1" dirty="0" smtClean="0">
                <a:solidFill>
                  <a:srgbClr val="FFFFFF"/>
                </a:solidFill>
              </a:rPr>
              <a:t>notions of the </a:t>
            </a:r>
            <a:r>
              <a:rPr lang="en-GB" b="1" dirty="0" smtClean="0">
                <a:solidFill>
                  <a:srgbClr val="800000"/>
                </a:solidFill>
              </a:rPr>
              <a:t>student</a:t>
            </a:r>
            <a:r>
              <a:rPr lang="en-GB" b="1" dirty="0" smtClean="0">
                <a:solidFill>
                  <a:srgbClr val="4A6300"/>
                </a:solidFill>
              </a:rPr>
              <a:t> </a:t>
            </a:r>
            <a:r>
              <a:rPr lang="en-GB" b="1" dirty="0" smtClean="0">
                <a:solidFill>
                  <a:srgbClr val="800000"/>
                </a:solidFill>
              </a:rPr>
              <a:t>id</a:t>
            </a:r>
            <a:r>
              <a:rPr lang="en-GB" b="1" dirty="0" smtClean="0">
                <a:solidFill>
                  <a:srgbClr val="FFFFFF"/>
                </a:solidFill>
              </a:rPr>
              <a:t>entity</a:t>
            </a:r>
            <a:r>
              <a:rPr lang="en-GB" b="1" dirty="0" smtClean="0">
                <a:solidFill>
                  <a:srgbClr val="4A6300"/>
                </a:solidFill>
              </a:rPr>
              <a:t> </a:t>
            </a:r>
            <a:r>
              <a:rPr lang="en-GB" b="1" dirty="0" smtClean="0">
                <a:solidFill>
                  <a:srgbClr val="FFFFFF"/>
                </a:solidFill>
              </a:rPr>
              <a:t>and practice </a:t>
            </a:r>
            <a:endParaRPr lang="en-US" b="1" dirty="0">
              <a:solidFill>
                <a:srgbClr val="FFFFFF"/>
              </a:solidFill>
            </a:endParaRPr>
          </a:p>
        </p:txBody>
      </p:sp>
      <p:sp>
        <p:nvSpPr>
          <p:cNvPr id="11" name="Subtitle 10"/>
          <p:cNvSpPr>
            <a:spLocks noGrp="1"/>
          </p:cNvSpPr>
          <p:nvPr>
            <p:ph type="subTitle" idx="1"/>
          </p:nvPr>
        </p:nvSpPr>
        <p:spPr/>
        <p:txBody>
          <a:bodyPr/>
          <a:lstStyle/>
          <a:p>
            <a:endParaRPr lang="en-US" dirty="0"/>
          </a:p>
        </p:txBody>
      </p:sp>
      <p:pic>
        <p:nvPicPr>
          <p:cNvPr id="5" name="Picture 4" descr="student-life-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6417" y="3256773"/>
            <a:ext cx="6858000" cy="3022600"/>
          </a:xfrm>
          <a:prstGeom prst="rect">
            <a:avLst/>
          </a:prstGeom>
        </p:spPr>
      </p:pic>
      <p:pic>
        <p:nvPicPr>
          <p:cNvPr id="6" name="Picture 5" descr="images 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260398">
            <a:off x="5470284" y="4033534"/>
            <a:ext cx="4296586" cy="2029302"/>
          </a:xfrm>
          <a:prstGeom prst="rect">
            <a:avLst/>
          </a:prstGeom>
        </p:spPr>
      </p:pic>
    </p:spTree>
    <p:extLst>
      <p:ext uri="{BB962C8B-B14F-4D97-AF65-F5344CB8AC3E}">
        <p14:creationId xmlns:p14="http://schemas.microsoft.com/office/powerpoint/2010/main" val="360871960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26" y="402653"/>
            <a:ext cx="7340610" cy="815629"/>
          </a:xfrm>
        </p:spPr>
        <p:txBody>
          <a:bodyPr>
            <a:noAutofit/>
          </a:bodyPr>
          <a:lstStyle/>
          <a:p>
            <a:r>
              <a:rPr lang="en-GB" sz="2800" b="1" dirty="0"/>
              <a:t>Problematizing ‘Student as </a:t>
            </a:r>
            <a:r>
              <a:rPr lang="en-GB" sz="2800" b="1" dirty="0">
                <a:solidFill>
                  <a:srgbClr val="800000"/>
                </a:solidFill>
              </a:rPr>
              <a:t>Producer’</a:t>
            </a:r>
            <a:r>
              <a:rPr lang="en-GB" sz="2800" dirty="0">
                <a:solidFill>
                  <a:srgbClr val="FFFFFF"/>
                </a:solidFill>
              </a:rPr>
              <a:t/>
            </a:r>
            <a:br>
              <a:rPr lang="en-GB" sz="2800" dirty="0">
                <a:solidFill>
                  <a:srgbClr val="FFFFFF"/>
                </a:solidFill>
              </a:rPr>
            </a:br>
            <a:endParaRPr lang="en-US" sz="2800" dirty="0">
              <a:solidFill>
                <a:srgbClr val="FFFFFF"/>
              </a:solidFill>
            </a:endParaRPr>
          </a:p>
        </p:txBody>
      </p:sp>
      <p:sp>
        <p:nvSpPr>
          <p:cNvPr id="3" name="Content Placeholder 2"/>
          <p:cNvSpPr>
            <a:spLocks noGrp="1"/>
          </p:cNvSpPr>
          <p:nvPr>
            <p:ph idx="1"/>
          </p:nvPr>
        </p:nvSpPr>
        <p:spPr>
          <a:xfrm>
            <a:off x="443972" y="1980752"/>
            <a:ext cx="8373504" cy="4585583"/>
          </a:xfrm>
        </p:spPr>
        <p:txBody>
          <a:bodyPr>
            <a:normAutofit fontScale="55000" lnSpcReduction="20000"/>
          </a:bodyPr>
          <a:lstStyle/>
          <a:p>
            <a:r>
              <a:rPr lang="en-GB" dirty="0" smtClean="0"/>
              <a:t>SAP </a:t>
            </a:r>
            <a:r>
              <a:rPr lang="en-GB" dirty="0"/>
              <a:t>calls for a ‘redesign of the organising principle through which knowledge is currently being produced (</a:t>
            </a:r>
            <a:r>
              <a:rPr lang="en-GB" dirty="0" err="1"/>
              <a:t>Neary</a:t>
            </a:r>
            <a:r>
              <a:rPr lang="en-GB" dirty="0"/>
              <a:t> and Winn 2009).  Our experiences suggest attempts at SAP are often isolated events not institutionally embedded, furthermore, that such efforts appear in conflict with increased marketization of the HE sector (</a:t>
            </a:r>
            <a:r>
              <a:rPr lang="en-GB" dirty="0" err="1"/>
              <a:t>Molesworth</a:t>
            </a:r>
            <a:r>
              <a:rPr lang="en-GB" dirty="0"/>
              <a:t> and Scullion 2005). </a:t>
            </a:r>
            <a:endParaRPr lang="en-GB" dirty="0" smtClean="0"/>
          </a:p>
          <a:p>
            <a:endParaRPr lang="en-GB" dirty="0"/>
          </a:p>
          <a:p>
            <a:r>
              <a:rPr lang="en-GB" dirty="0" smtClean="0"/>
              <a:t>It </a:t>
            </a:r>
            <a:r>
              <a:rPr lang="en-GB" dirty="0"/>
              <a:t>is claimed that a major outcome of SAP is that the educator is ‘no longer a delivery vehicle’ (2009), if so it means the student can no longer be a receptacle waiting for others to give them the learning, the student must willingly take on this role.  Again, our own experiences suggest potential and existing students, plus those that help frame what being a student is (parents, school teachers, careers advisors, HE managers, employees) are often at odds with this guiding principle. </a:t>
            </a:r>
            <a:endParaRPr lang="en-GB" dirty="0" smtClean="0"/>
          </a:p>
          <a:p>
            <a:endParaRPr lang="en-GB" dirty="0"/>
          </a:p>
          <a:p>
            <a:r>
              <a:rPr lang="en-GB" dirty="0" smtClean="0"/>
              <a:t>Whilst </a:t>
            </a:r>
            <a:r>
              <a:rPr lang="en-GB" dirty="0"/>
              <a:t>SAP conceives of students being ‘creators of social wealth’ (</a:t>
            </a:r>
            <a:r>
              <a:rPr lang="en-GB" dirty="0" err="1"/>
              <a:t>Neary</a:t>
            </a:r>
            <a:r>
              <a:rPr lang="en-GB" dirty="0"/>
              <a:t> and Winn 2009), we note that various forms of capital wealth remain culturally dominant through, for example, aspiration being directed at getting a ‘good job’ and enhancing ‘career prospects’. </a:t>
            </a:r>
            <a:endParaRPr lang="en-GB" dirty="0" smtClean="0"/>
          </a:p>
          <a:p>
            <a:endParaRPr lang="en-GB" dirty="0"/>
          </a:p>
          <a:p>
            <a:r>
              <a:rPr lang="en-GB" dirty="0" smtClean="0"/>
              <a:t>SAP </a:t>
            </a:r>
            <a:r>
              <a:rPr lang="en-GB" dirty="0"/>
              <a:t>emphasises the role of student as collaborators in both the production of knowledge and the meaning afforded to this new knowledge. Conceptually this is attractive but it has significant implications for the notion of expertise (Hendry and Dean 2002). Unless we change the basis on which we judge the value of new knowledge, much of the veracity of what is produced by students remains highly contestable. Indeed we note that the students themselves often place little credence on the value of their own work. We need to consider the quality of the outputs as well as the quality of the process and experience of those involved in SAP practices. </a:t>
            </a:r>
          </a:p>
          <a:p>
            <a:endParaRPr lang="en-US" dirty="0"/>
          </a:p>
        </p:txBody>
      </p:sp>
    </p:spTree>
    <p:extLst>
      <p:ext uri="{BB962C8B-B14F-4D97-AF65-F5344CB8AC3E}">
        <p14:creationId xmlns:p14="http://schemas.microsoft.com/office/powerpoint/2010/main" val="286449759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Bibliography </a:t>
            </a:r>
            <a:endParaRPr lang="en-GB" dirty="0"/>
          </a:p>
        </p:txBody>
      </p:sp>
      <p:sp>
        <p:nvSpPr>
          <p:cNvPr id="7" name="Content Placeholder 6"/>
          <p:cNvSpPr>
            <a:spLocks noGrp="1"/>
          </p:cNvSpPr>
          <p:nvPr>
            <p:ph idx="1"/>
          </p:nvPr>
        </p:nvSpPr>
        <p:spPr>
          <a:xfrm>
            <a:off x="457199" y="2209800"/>
            <a:ext cx="7967283" cy="4361297"/>
          </a:xfrm>
        </p:spPr>
        <p:txBody>
          <a:bodyPr>
            <a:normAutofit fontScale="55000" lnSpcReduction="20000"/>
          </a:bodyPr>
          <a:lstStyle/>
          <a:p>
            <a:r>
              <a:rPr lang="en-US" sz="2500" dirty="0" smtClean="0"/>
              <a:t>Hendry</a:t>
            </a:r>
            <a:r>
              <a:rPr lang="en-US" sz="2500" dirty="0"/>
              <a:t>, G. and Dean, S. (2002) "Accountability, evaluation of teaching and expertise in higher education." </a:t>
            </a:r>
            <a:r>
              <a:rPr lang="en-US" sz="2500" i="1" dirty="0"/>
              <a:t>International Journal for Academic Development</a:t>
            </a:r>
            <a:r>
              <a:rPr lang="en-US" sz="2500" dirty="0"/>
              <a:t> 7.1. p75-82.</a:t>
            </a:r>
            <a:endParaRPr lang="en-GB" sz="2500" dirty="0"/>
          </a:p>
          <a:p>
            <a:r>
              <a:rPr lang="en-US" sz="2500" dirty="0" err="1"/>
              <a:t>Molesworth</a:t>
            </a:r>
            <a:r>
              <a:rPr lang="en-US" sz="2500" dirty="0"/>
              <a:t>, M. and Scullion, R. (2005) "The impact of commercially promoted vocational degrees on the student experience." </a:t>
            </a:r>
            <a:r>
              <a:rPr lang="en-US" sz="2500" i="1" dirty="0"/>
              <a:t>Journal of Higher Education Policy and Management</a:t>
            </a:r>
            <a:r>
              <a:rPr lang="en-US" sz="2500" dirty="0"/>
              <a:t> 27.2. p209-225.</a:t>
            </a:r>
            <a:endParaRPr lang="en-GB" sz="2500" dirty="0"/>
          </a:p>
          <a:p>
            <a:r>
              <a:rPr lang="en-US" sz="2500" dirty="0" err="1"/>
              <a:t>Molesworth</a:t>
            </a:r>
            <a:r>
              <a:rPr lang="en-US" sz="2500" dirty="0"/>
              <a:t>, M. Nixon, E. Scullion, R. (2009) "Having, being and higher education: the </a:t>
            </a:r>
            <a:r>
              <a:rPr lang="en-US" sz="2500" dirty="0" err="1"/>
              <a:t>marketisation</a:t>
            </a:r>
            <a:r>
              <a:rPr lang="en-US" sz="2500" dirty="0"/>
              <a:t> of the university and the transformation of the student into consumer." </a:t>
            </a:r>
            <a:r>
              <a:rPr lang="en-US" sz="2500" i="1" dirty="0"/>
              <a:t>Teaching in Higher Education</a:t>
            </a:r>
            <a:r>
              <a:rPr lang="en-US" sz="2500" dirty="0"/>
              <a:t> 14.3. p277-287.</a:t>
            </a:r>
            <a:endParaRPr lang="en-GB" sz="2500" dirty="0"/>
          </a:p>
          <a:p>
            <a:r>
              <a:rPr lang="en-US" sz="2500" dirty="0" err="1"/>
              <a:t>Neary</a:t>
            </a:r>
            <a:r>
              <a:rPr lang="en-US" sz="2500" dirty="0"/>
              <a:t>, M. and Winn, J. (2009) "The student as producer: reinventing the student experience in higher education. p192-210.</a:t>
            </a:r>
            <a:endParaRPr lang="en-GB" sz="2500" dirty="0"/>
          </a:p>
          <a:p>
            <a:r>
              <a:rPr lang="en-US" sz="2500" dirty="0"/>
              <a:t>Nixon, E. </a:t>
            </a:r>
            <a:r>
              <a:rPr lang="en-US" sz="2500" dirty="0" err="1"/>
              <a:t>Molesworth</a:t>
            </a:r>
            <a:r>
              <a:rPr lang="en-US" sz="2500" dirty="0"/>
              <a:t>, M. and Scullion, R. (2010) How choice in higher education can create conservative learners. In </a:t>
            </a:r>
            <a:r>
              <a:rPr lang="en-US" sz="2500" dirty="0" err="1"/>
              <a:t>Molesworth</a:t>
            </a:r>
            <a:r>
              <a:rPr lang="en-US" sz="2500" dirty="0"/>
              <a:t>, M. Scullion, R and </a:t>
            </a:r>
            <a:r>
              <a:rPr lang="en-US" sz="2500" dirty="0" err="1"/>
              <a:t>Nixon,E</a:t>
            </a:r>
            <a:r>
              <a:rPr lang="en-US" sz="2500" dirty="0"/>
              <a:t>  (</a:t>
            </a:r>
            <a:r>
              <a:rPr lang="en-US" sz="2500" dirty="0" err="1"/>
              <a:t>eds</a:t>
            </a:r>
            <a:r>
              <a:rPr lang="en-US" sz="2500" dirty="0"/>
              <a:t>) The marketization of Higher Education and Student as Consumer, </a:t>
            </a:r>
            <a:r>
              <a:rPr lang="en-US" sz="2500" dirty="0" err="1"/>
              <a:t>Routledge</a:t>
            </a:r>
            <a:r>
              <a:rPr lang="en-US" sz="2500" dirty="0"/>
              <a:t>, London. </a:t>
            </a:r>
            <a:endParaRPr lang="en-GB" sz="2500" dirty="0"/>
          </a:p>
          <a:p>
            <a:r>
              <a:rPr lang="en-US" sz="2500" dirty="0" err="1"/>
              <a:t>Warde</a:t>
            </a:r>
            <a:r>
              <a:rPr lang="en-US" sz="2500" dirty="0"/>
              <a:t>, A. (2005) "Consumption and theories of practice." </a:t>
            </a:r>
            <a:r>
              <a:rPr lang="en-US" sz="2500" i="1" dirty="0"/>
              <a:t>Journal of consumer culture</a:t>
            </a:r>
            <a:r>
              <a:rPr lang="en-US" sz="2500" dirty="0"/>
              <a:t> 5.2. p131-153.</a:t>
            </a:r>
            <a:endParaRPr lang="en-GB" sz="2500" dirty="0"/>
          </a:p>
          <a:p>
            <a:endParaRPr lang="en-US" dirty="0"/>
          </a:p>
        </p:txBody>
      </p:sp>
    </p:spTree>
    <p:extLst>
      <p:ext uri="{BB962C8B-B14F-4D97-AF65-F5344CB8AC3E}">
        <p14:creationId xmlns:p14="http://schemas.microsoft.com/office/powerpoint/2010/main" val="4219425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base </a:t>
            </a:r>
            <a:endParaRPr lang="en-US" dirty="0"/>
          </a:p>
        </p:txBody>
      </p:sp>
      <p:sp>
        <p:nvSpPr>
          <p:cNvPr id="3" name="Content Placeholder 2"/>
          <p:cNvSpPr>
            <a:spLocks noGrp="1"/>
          </p:cNvSpPr>
          <p:nvPr>
            <p:ph idx="1"/>
          </p:nvPr>
        </p:nvSpPr>
        <p:spPr>
          <a:xfrm>
            <a:off x="457199" y="2209800"/>
            <a:ext cx="7475973" cy="3916363"/>
          </a:xfrm>
        </p:spPr>
        <p:txBody>
          <a:bodyPr>
            <a:normAutofit/>
          </a:bodyPr>
          <a:lstStyle/>
          <a:p>
            <a:endParaRPr lang="en-US" dirty="0" smtClean="0"/>
          </a:p>
          <a:p>
            <a:endParaRPr lang="en-US" dirty="0"/>
          </a:p>
          <a:p>
            <a:r>
              <a:rPr lang="en-US" sz="2800" dirty="0" smtClean="0"/>
              <a:t>Student as consumer: and thus as chooser (</a:t>
            </a:r>
            <a:r>
              <a:rPr lang="en-US" sz="2800" dirty="0" err="1" smtClean="0"/>
              <a:t>Molesworth</a:t>
            </a:r>
            <a:r>
              <a:rPr lang="en-US" sz="2800" dirty="0" smtClean="0"/>
              <a:t> &amp; Scullion 2005, </a:t>
            </a:r>
            <a:r>
              <a:rPr lang="en-US" sz="2800" dirty="0" err="1" smtClean="0"/>
              <a:t>Molesworth</a:t>
            </a:r>
            <a:r>
              <a:rPr lang="en-US" sz="2800" dirty="0" smtClean="0"/>
              <a:t> et al  2009, Nixon et al 2010) </a:t>
            </a:r>
          </a:p>
          <a:p>
            <a:r>
              <a:rPr lang="en-US" sz="2800" dirty="0" smtClean="0"/>
              <a:t>Dominant identity overlapped with notion of practice theory (</a:t>
            </a:r>
            <a:r>
              <a:rPr lang="en-US" sz="2800" dirty="0" err="1" smtClean="0"/>
              <a:t>Warde</a:t>
            </a:r>
            <a:r>
              <a:rPr lang="en-US" sz="2800" dirty="0" smtClean="0"/>
              <a:t> 2005) </a:t>
            </a:r>
            <a:endParaRPr lang="en-US" sz="2800" dirty="0"/>
          </a:p>
        </p:txBody>
      </p:sp>
    </p:spTree>
    <p:extLst>
      <p:ext uri="{BB962C8B-B14F-4D97-AF65-F5344CB8AC3E}">
        <p14:creationId xmlns:p14="http://schemas.microsoft.com/office/powerpoint/2010/main" val="343104602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953" y="265365"/>
            <a:ext cx="7831281" cy="843478"/>
          </a:xfrm>
        </p:spPr>
        <p:txBody>
          <a:bodyPr>
            <a:normAutofit/>
          </a:bodyPr>
          <a:lstStyle/>
          <a:p>
            <a:r>
              <a:rPr lang="en-US" dirty="0" smtClean="0"/>
              <a:t>Student identikit; lets build one </a:t>
            </a:r>
            <a:endParaRPr lang="en-US" dirty="0"/>
          </a:p>
        </p:txBody>
      </p:sp>
      <p:pic>
        <p:nvPicPr>
          <p:cNvPr id="4" name="Content Placeholder 3" descr="Identikit_1.jpg"/>
          <p:cNvPicPr>
            <a:picLocks noGrp="1" noChangeAspect="1"/>
          </p:cNvPicPr>
          <p:nvPr>
            <p:ph idx="1"/>
          </p:nvPr>
        </p:nvPicPr>
        <p:blipFill>
          <a:blip r:embed="rId2">
            <a:extLst>
              <a:ext uri="{28A0092B-C50C-407E-A947-70E740481C1C}">
                <a14:useLocalDpi xmlns:a14="http://schemas.microsoft.com/office/drawing/2010/main" val="0"/>
              </a:ext>
            </a:extLst>
          </a:blip>
          <a:srcRect t="30905" b="30905"/>
          <a:stretch>
            <a:fillRect/>
          </a:stretch>
        </p:blipFill>
        <p:spPr>
          <a:xfrm>
            <a:off x="1043493" y="1923889"/>
            <a:ext cx="6541904" cy="4115229"/>
          </a:xfrm>
        </p:spPr>
      </p:pic>
    </p:spTree>
    <p:extLst>
      <p:ext uri="{BB962C8B-B14F-4D97-AF65-F5344CB8AC3E}">
        <p14:creationId xmlns:p14="http://schemas.microsoft.com/office/powerpoint/2010/main" val="9864023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2996" y="691737"/>
            <a:ext cx="8827800" cy="722709"/>
          </a:xfrm>
        </p:spPr>
        <p:txBody>
          <a:bodyPr>
            <a:normAutofit/>
          </a:bodyPr>
          <a:lstStyle/>
          <a:p>
            <a:r>
              <a:rPr lang="en-US" dirty="0" smtClean="0"/>
              <a:t>Identity of the contemporary stude</a:t>
            </a:r>
            <a:r>
              <a:rPr lang="en-US" dirty="0" smtClean="0">
                <a:solidFill>
                  <a:srgbClr val="FFFFFF"/>
                </a:solidFill>
              </a:rPr>
              <a:t>nt</a:t>
            </a:r>
            <a:endParaRPr lang="en-US" dirty="0">
              <a:solidFill>
                <a:srgbClr val="FFFFFF"/>
              </a:solidFill>
            </a:endParaRPr>
          </a:p>
        </p:txBody>
      </p:sp>
      <p:sp>
        <p:nvSpPr>
          <p:cNvPr id="5" name="Text Placeholder 4"/>
          <p:cNvSpPr>
            <a:spLocks noGrp="1"/>
          </p:cNvSpPr>
          <p:nvPr>
            <p:ph type="body" idx="1"/>
          </p:nvPr>
        </p:nvSpPr>
        <p:spPr/>
        <p:txBody>
          <a:bodyPr>
            <a:noAutofit/>
          </a:bodyPr>
          <a:lstStyle/>
          <a:p>
            <a:r>
              <a:rPr lang="en-US" sz="4400" dirty="0" smtClean="0"/>
              <a:t>Ideal </a:t>
            </a:r>
            <a:endParaRPr lang="en-US" sz="4400" dirty="0"/>
          </a:p>
        </p:txBody>
      </p:sp>
      <p:pic>
        <p:nvPicPr>
          <p:cNvPr id="14" name="Content Placeholder 13" descr="4 - identikit.png"/>
          <p:cNvPicPr>
            <a:picLocks noGrp="1" noChangeAspect="1"/>
          </p:cNvPicPr>
          <p:nvPr>
            <p:ph sz="half" idx="2"/>
          </p:nvPr>
        </p:nvPicPr>
        <p:blipFill>
          <a:blip r:embed="rId2">
            <a:extLst>
              <a:ext uri="{28A0092B-C50C-407E-A947-70E740481C1C}">
                <a14:useLocalDpi xmlns:a14="http://schemas.microsoft.com/office/drawing/2010/main" val="0"/>
              </a:ext>
            </a:extLst>
          </a:blip>
          <a:srcRect t="17241" b="17241"/>
          <a:stretch>
            <a:fillRect/>
          </a:stretch>
        </p:blipFill>
        <p:spPr/>
      </p:pic>
      <p:sp>
        <p:nvSpPr>
          <p:cNvPr id="7" name="Text Placeholder 6"/>
          <p:cNvSpPr>
            <a:spLocks noGrp="1"/>
          </p:cNvSpPr>
          <p:nvPr>
            <p:ph type="body" sz="quarter" idx="3"/>
          </p:nvPr>
        </p:nvSpPr>
        <p:spPr/>
        <p:txBody>
          <a:bodyPr>
            <a:noAutofit/>
          </a:bodyPr>
          <a:lstStyle/>
          <a:p>
            <a:r>
              <a:rPr lang="en-US" sz="4000" dirty="0" smtClean="0"/>
              <a:t>Less than…</a:t>
            </a:r>
            <a:endParaRPr lang="en-US" sz="4000" dirty="0"/>
          </a:p>
        </p:txBody>
      </p:sp>
      <p:pic>
        <p:nvPicPr>
          <p:cNvPr id="13" name="Content Placeholder 12" descr="untitled-5-copy.jpg"/>
          <p:cNvPicPr>
            <a:picLocks noGrp="1" noChangeAspect="1"/>
          </p:cNvPicPr>
          <p:nvPr>
            <p:ph sz="quarter" idx="4"/>
          </p:nvPr>
        </p:nvPicPr>
        <p:blipFill>
          <a:blip r:embed="rId3">
            <a:extLst>
              <a:ext uri="{28A0092B-C50C-407E-A947-70E740481C1C}">
                <a14:useLocalDpi xmlns:a14="http://schemas.microsoft.com/office/drawing/2010/main" val="0"/>
              </a:ext>
            </a:extLst>
          </a:blip>
          <a:srcRect t="6863" b="6863"/>
          <a:stretch>
            <a:fillRect/>
          </a:stretch>
        </p:blipFill>
        <p:spPr/>
      </p:pic>
    </p:spTree>
    <p:extLst>
      <p:ext uri="{BB962C8B-B14F-4D97-AF65-F5344CB8AC3E}">
        <p14:creationId xmlns:p14="http://schemas.microsoft.com/office/powerpoint/2010/main" val="18956797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86191"/>
          </a:xfrm>
        </p:spPr>
        <p:txBody>
          <a:bodyPr>
            <a:normAutofit/>
          </a:bodyPr>
          <a:lstStyle/>
          <a:p>
            <a:r>
              <a:rPr lang="en-US" dirty="0" smtClean="0"/>
              <a:t>Our research suggests </a:t>
            </a:r>
            <a:endParaRPr lang="en-US" dirty="0"/>
          </a:p>
        </p:txBody>
      </p:sp>
      <p:pic>
        <p:nvPicPr>
          <p:cNvPr id="4" name="Content Placeholder 3" descr="Unknown 3.jpg"/>
          <p:cNvPicPr>
            <a:picLocks noGrp="1" noChangeAspect="1"/>
          </p:cNvPicPr>
          <p:nvPr>
            <p:ph idx="1"/>
          </p:nvPr>
        </p:nvPicPr>
        <p:blipFill>
          <a:blip r:embed="rId2">
            <a:extLst>
              <a:ext uri="{28A0092B-C50C-407E-A947-70E740481C1C}">
                <a14:useLocalDpi xmlns:a14="http://schemas.microsoft.com/office/drawing/2010/main" val="0"/>
              </a:ext>
            </a:extLst>
          </a:blip>
          <a:srcRect t="9679" b="9679"/>
          <a:stretch>
            <a:fillRect/>
          </a:stretch>
        </p:blipFill>
        <p:spPr/>
      </p:pic>
    </p:spTree>
    <p:extLst>
      <p:ext uri="{BB962C8B-B14F-4D97-AF65-F5344CB8AC3E}">
        <p14:creationId xmlns:p14="http://schemas.microsoft.com/office/powerpoint/2010/main" val="23952721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5866"/>
          </a:xfrm>
        </p:spPr>
        <p:txBody>
          <a:bodyPr>
            <a:normAutofit/>
          </a:bodyPr>
          <a:lstStyle/>
          <a:p>
            <a:r>
              <a:rPr lang="en-US" dirty="0" smtClean="0"/>
              <a:t>Our research suggests </a:t>
            </a:r>
            <a:endParaRPr lang="en-US" dirty="0"/>
          </a:p>
        </p:txBody>
      </p:sp>
      <p:sp>
        <p:nvSpPr>
          <p:cNvPr id="3" name="Text Placeholder 2"/>
          <p:cNvSpPr>
            <a:spLocks noGrp="1"/>
          </p:cNvSpPr>
          <p:nvPr>
            <p:ph type="body" idx="1"/>
          </p:nvPr>
        </p:nvSpPr>
        <p:spPr>
          <a:xfrm>
            <a:off x="815668" y="1858397"/>
            <a:ext cx="4057690" cy="671087"/>
          </a:xfrm>
        </p:spPr>
        <p:txBody>
          <a:bodyPr>
            <a:normAutofit/>
          </a:bodyPr>
          <a:lstStyle/>
          <a:p>
            <a:r>
              <a:rPr lang="en-US" dirty="0" smtClean="0"/>
              <a:t>Identity characterized as </a:t>
            </a:r>
            <a:endParaRPr lang="en-US" dirty="0"/>
          </a:p>
        </p:txBody>
      </p:sp>
      <p:pic>
        <p:nvPicPr>
          <p:cNvPr id="4" name="Content Placeholder 3" descr="Unknown 3.jpg"/>
          <p:cNvPicPr>
            <a:picLocks noGrp="1" noChangeAspect="1"/>
          </p:cNvPicPr>
          <p:nvPr>
            <p:ph sz="half" idx="2"/>
          </p:nvPr>
        </p:nvPicPr>
        <p:blipFill>
          <a:blip r:embed="rId2">
            <a:extLst>
              <a:ext uri="{28A0092B-C50C-407E-A947-70E740481C1C}">
                <a14:useLocalDpi xmlns:a14="http://schemas.microsoft.com/office/drawing/2010/main" val="0"/>
              </a:ext>
            </a:extLst>
          </a:blip>
          <a:srcRect l="11297" r="11297"/>
          <a:stretch>
            <a:fillRect/>
          </a:stretch>
        </p:blipFill>
        <p:spPr>
          <a:xfrm>
            <a:off x="4419046" y="2443002"/>
            <a:ext cx="4262895" cy="3436751"/>
          </a:xfrm>
        </p:spPr>
      </p:pic>
      <p:sp>
        <p:nvSpPr>
          <p:cNvPr id="5" name="Text Placeholder 4"/>
          <p:cNvSpPr>
            <a:spLocks noGrp="1"/>
          </p:cNvSpPr>
          <p:nvPr>
            <p:ph type="body" sz="quarter" idx="3"/>
          </p:nvPr>
        </p:nvSpPr>
        <p:spPr/>
        <p:txBody>
          <a:bodyPr>
            <a:normAutofit/>
          </a:bodyPr>
          <a:lstStyle/>
          <a:p>
            <a:endParaRPr lang="en-US"/>
          </a:p>
        </p:txBody>
      </p:sp>
      <p:sp>
        <p:nvSpPr>
          <p:cNvPr id="6" name="Content Placeholder 5"/>
          <p:cNvSpPr>
            <a:spLocks noGrp="1"/>
          </p:cNvSpPr>
          <p:nvPr>
            <p:ph sz="quarter" idx="4"/>
          </p:nvPr>
        </p:nvSpPr>
        <p:spPr>
          <a:xfrm>
            <a:off x="4279390" y="3525550"/>
            <a:ext cx="2582757" cy="2600612"/>
          </a:xfrm>
        </p:spPr>
        <p:txBody>
          <a:bodyPr/>
          <a:lstStyle/>
          <a:p>
            <a:endParaRPr lang="en-US" dirty="0"/>
          </a:p>
        </p:txBody>
      </p:sp>
      <p:sp>
        <p:nvSpPr>
          <p:cNvPr id="8" name="Rectangle 7"/>
          <p:cNvSpPr/>
          <p:nvPr/>
        </p:nvSpPr>
        <p:spPr>
          <a:xfrm>
            <a:off x="722744" y="2828836"/>
            <a:ext cx="3118123" cy="2308324"/>
          </a:xfrm>
          <a:prstGeom prst="rect">
            <a:avLst/>
          </a:prstGeom>
        </p:spPr>
        <p:txBody>
          <a:bodyPr wrap="square">
            <a:spAutoFit/>
          </a:bodyPr>
          <a:lstStyle/>
          <a:p>
            <a:r>
              <a:rPr lang="en-GB" dirty="0"/>
              <a:t>risk averse, </a:t>
            </a:r>
            <a:endParaRPr lang="en-GB" dirty="0" smtClean="0"/>
          </a:p>
          <a:p>
            <a:r>
              <a:rPr lang="en-GB" dirty="0" smtClean="0"/>
              <a:t>comfortable </a:t>
            </a:r>
            <a:r>
              <a:rPr lang="en-GB" dirty="0"/>
              <a:t>to play </a:t>
            </a:r>
            <a:r>
              <a:rPr lang="en-GB" dirty="0" smtClean="0"/>
              <a:t>relatively passive role, individualist</a:t>
            </a:r>
            <a:r>
              <a:rPr lang="en-GB" dirty="0"/>
              <a:t>, </a:t>
            </a:r>
            <a:endParaRPr lang="en-GB" dirty="0" smtClean="0"/>
          </a:p>
          <a:p>
            <a:r>
              <a:rPr lang="en-GB" dirty="0" smtClean="0"/>
              <a:t>extrinsically motivated</a:t>
            </a:r>
          </a:p>
          <a:p>
            <a:r>
              <a:rPr lang="en-GB" dirty="0"/>
              <a:t>career oriented </a:t>
            </a:r>
          </a:p>
          <a:p>
            <a:endParaRPr lang="en-GB" dirty="0">
              <a:effectLst/>
            </a:endParaRPr>
          </a:p>
          <a:p>
            <a:r>
              <a:rPr lang="en-GB" dirty="0" smtClean="0">
                <a:effectLst/>
              </a:rPr>
              <a:t> </a:t>
            </a:r>
            <a:r>
              <a:rPr lang="en-GB" b="1" dirty="0"/>
              <a:t>conservative</a:t>
            </a:r>
            <a:endParaRPr lang="en-US" b="1" dirty="0"/>
          </a:p>
        </p:txBody>
      </p:sp>
    </p:spTree>
    <p:extLst>
      <p:ext uri="{BB962C8B-B14F-4D97-AF65-F5344CB8AC3E}">
        <p14:creationId xmlns:p14="http://schemas.microsoft.com/office/powerpoint/2010/main" val="15234096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Thomas’s frustration </a:t>
            </a:r>
            <a:endParaRPr lang="en-US" dirty="0"/>
          </a:p>
        </p:txBody>
      </p:sp>
      <p:sp>
        <p:nvSpPr>
          <p:cNvPr id="8" name="Content Placeholder 7"/>
          <p:cNvSpPr>
            <a:spLocks noGrp="1"/>
          </p:cNvSpPr>
          <p:nvPr>
            <p:ph idx="1"/>
          </p:nvPr>
        </p:nvSpPr>
        <p:spPr>
          <a:xfrm>
            <a:off x="457199" y="2209800"/>
            <a:ext cx="7846931" cy="4536734"/>
          </a:xfrm>
        </p:spPr>
        <p:txBody>
          <a:bodyPr>
            <a:normAutofit/>
          </a:bodyPr>
          <a:lstStyle/>
          <a:p>
            <a:r>
              <a:rPr lang="en-GB" dirty="0" smtClean="0"/>
              <a:t>…</a:t>
            </a:r>
            <a:r>
              <a:rPr lang="es-ES" dirty="0" smtClean="0"/>
              <a:t>And </a:t>
            </a:r>
            <a:r>
              <a:rPr lang="es-ES" dirty="0" err="1"/>
              <a:t>then</a:t>
            </a:r>
            <a:r>
              <a:rPr lang="es-ES" dirty="0"/>
              <a:t> </a:t>
            </a:r>
            <a:r>
              <a:rPr lang="es-ES" dirty="0" err="1"/>
              <a:t>they</a:t>
            </a:r>
            <a:r>
              <a:rPr lang="es-ES" dirty="0"/>
              <a:t> </a:t>
            </a:r>
            <a:r>
              <a:rPr lang="es-ES" dirty="0" err="1"/>
              <a:t>say</a:t>
            </a:r>
            <a:r>
              <a:rPr lang="es-ES" dirty="0"/>
              <a:t>, </a:t>
            </a:r>
            <a:r>
              <a:rPr lang="es-ES" dirty="0" err="1"/>
              <a:t>well</a:t>
            </a:r>
            <a:r>
              <a:rPr lang="es-ES" dirty="0"/>
              <a:t> </a:t>
            </a:r>
            <a:r>
              <a:rPr lang="es-ES" dirty="0" err="1"/>
              <a:t>it’s</a:t>
            </a:r>
            <a:r>
              <a:rPr lang="es-ES" dirty="0"/>
              <a:t> </a:t>
            </a:r>
            <a:r>
              <a:rPr lang="es-ES" dirty="0" err="1"/>
              <a:t>you</a:t>
            </a:r>
            <a:r>
              <a:rPr lang="es-ES" dirty="0"/>
              <a:t> are </a:t>
            </a:r>
            <a:r>
              <a:rPr lang="es-ES" dirty="0" err="1"/>
              <a:t>taking</a:t>
            </a:r>
            <a:r>
              <a:rPr lang="es-ES" dirty="0"/>
              <a:t> </a:t>
            </a:r>
            <a:r>
              <a:rPr lang="es-ES" dirty="0" err="1"/>
              <a:t>responsibility</a:t>
            </a:r>
            <a:r>
              <a:rPr lang="es-ES" dirty="0"/>
              <a:t> </a:t>
            </a:r>
            <a:r>
              <a:rPr lang="es-ES" dirty="0" err="1"/>
              <a:t>for</a:t>
            </a:r>
            <a:r>
              <a:rPr lang="es-ES" dirty="0"/>
              <a:t> </a:t>
            </a:r>
            <a:r>
              <a:rPr lang="es-ES" dirty="0" err="1"/>
              <a:t>your</a:t>
            </a:r>
            <a:r>
              <a:rPr lang="es-ES" dirty="0"/>
              <a:t> </a:t>
            </a:r>
            <a:r>
              <a:rPr lang="es-ES" dirty="0" err="1"/>
              <a:t>own</a:t>
            </a:r>
            <a:r>
              <a:rPr lang="es-ES" dirty="0"/>
              <a:t> </a:t>
            </a:r>
            <a:r>
              <a:rPr lang="es-ES" dirty="0" err="1"/>
              <a:t>learning</a:t>
            </a:r>
            <a:r>
              <a:rPr lang="es-ES" dirty="0"/>
              <a:t> </a:t>
            </a:r>
            <a:r>
              <a:rPr lang="es-ES" dirty="0" err="1"/>
              <a:t>but</a:t>
            </a:r>
            <a:r>
              <a:rPr lang="es-ES" dirty="0"/>
              <a:t>…</a:t>
            </a:r>
            <a:r>
              <a:rPr lang="es-ES" dirty="0" err="1"/>
              <a:t>that’s</a:t>
            </a:r>
            <a:r>
              <a:rPr lang="es-ES" dirty="0"/>
              <a:t> fine…</a:t>
            </a:r>
            <a:r>
              <a:rPr lang="es-ES" dirty="0" err="1"/>
              <a:t>but</a:t>
            </a:r>
            <a:r>
              <a:rPr lang="es-ES" dirty="0"/>
              <a:t> </a:t>
            </a:r>
            <a:r>
              <a:rPr lang="es-ES" dirty="0" err="1"/>
              <a:t>it’s</a:t>
            </a:r>
            <a:r>
              <a:rPr lang="es-ES" dirty="0"/>
              <a:t> </a:t>
            </a:r>
            <a:r>
              <a:rPr lang="es-ES" dirty="0" err="1"/>
              <a:t>just</a:t>
            </a:r>
            <a:r>
              <a:rPr lang="es-ES" dirty="0"/>
              <a:t>…I </a:t>
            </a:r>
            <a:r>
              <a:rPr lang="es-ES" dirty="0" err="1"/>
              <a:t>guess</a:t>
            </a:r>
            <a:r>
              <a:rPr lang="es-ES" dirty="0"/>
              <a:t> </a:t>
            </a:r>
            <a:r>
              <a:rPr lang="es-ES" dirty="0" err="1"/>
              <a:t>some</a:t>
            </a:r>
            <a:r>
              <a:rPr lang="es-ES" dirty="0"/>
              <a:t> </a:t>
            </a:r>
            <a:r>
              <a:rPr lang="es-ES" dirty="0" err="1"/>
              <a:t>think</a:t>
            </a:r>
            <a:r>
              <a:rPr lang="es-ES" dirty="0"/>
              <a:t> </a:t>
            </a:r>
            <a:r>
              <a:rPr lang="es-ES" dirty="0" err="1"/>
              <a:t>that</a:t>
            </a:r>
            <a:r>
              <a:rPr lang="es-ES" dirty="0"/>
              <a:t> </a:t>
            </a:r>
            <a:r>
              <a:rPr lang="es-ES" dirty="0" err="1"/>
              <a:t>you</a:t>
            </a:r>
            <a:r>
              <a:rPr lang="es-ES" dirty="0"/>
              <a:t> are </a:t>
            </a:r>
            <a:r>
              <a:rPr lang="es-ES" dirty="0" err="1"/>
              <a:t>here</a:t>
            </a:r>
            <a:r>
              <a:rPr lang="es-ES" dirty="0"/>
              <a:t> </a:t>
            </a:r>
            <a:r>
              <a:rPr lang="es-ES" dirty="0" err="1"/>
              <a:t>just</a:t>
            </a:r>
            <a:r>
              <a:rPr lang="es-ES" dirty="0"/>
              <a:t> </a:t>
            </a:r>
            <a:r>
              <a:rPr lang="es-ES" dirty="0" err="1"/>
              <a:t>to</a:t>
            </a:r>
            <a:r>
              <a:rPr lang="es-ES" dirty="0"/>
              <a:t> </a:t>
            </a:r>
            <a:r>
              <a:rPr lang="es-ES" dirty="0" err="1"/>
              <a:t>learn</a:t>
            </a:r>
            <a:r>
              <a:rPr lang="es-ES" dirty="0"/>
              <a:t> </a:t>
            </a:r>
            <a:r>
              <a:rPr lang="es-ES" dirty="0" err="1"/>
              <a:t>but</a:t>
            </a:r>
            <a:r>
              <a:rPr lang="es-ES" dirty="0"/>
              <a:t> </a:t>
            </a:r>
            <a:r>
              <a:rPr lang="es-ES" dirty="0" err="1"/>
              <a:t>you</a:t>
            </a:r>
            <a:r>
              <a:rPr lang="es-ES" dirty="0"/>
              <a:t> </a:t>
            </a:r>
            <a:r>
              <a:rPr lang="es-ES" dirty="0" err="1"/>
              <a:t>aren’t</a:t>
            </a:r>
            <a:r>
              <a:rPr lang="es-ES" dirty="0"/>
              <a:t>, </a:t>
            </a:r>
            <a:r>
              <a:rPr lang="es-ES" dirty="0" err="1"/>
              <a:t>you</a:t>
            </a:r>
            <a:r>
              <a:rPr lang="es-ES" dirty="0"/>
              <a:t> </a:t>
            </a:r>
            <a:r>
              <a:rPr lang="es-ES" dirty="0" err="1"/>
              <a:t>aren’t</a:t>
            </a:r>
            <a:r>
              <a:rPr lang="es-ES" dirty="0"/>
              <a:t> </a:t>
            </a:r>
            <a:r>
              <a:rPr lang="es-ES" dirty="0" err="1"/>
              <a:t>here</a:t>
            </a:r>
            <a:r>
              <a:rPr lang="es-ES" dirty="0"/>
              <a:t> </a:t>
            </a:r>
            <a:r>
              <a:rPr lang="es-ES" dirty="0" err="1"/>
              <a:t>just</a:t>
            </a:r>
            <a:r>
              <a:rPr lang="es-ES" dirty="0"/>
              <a:t> </a:t>
            </a:r>
            <a:r>
              <a:rPr lang="es-ES" dirty="0" err="1"/>
              <a:t>to</a:t>
            </a:r>
            <a:r>
              <a:rPr lang="es-ES" dirty="0"/>
              <a:t> </a:t>
            </a:r>
            <a:r>
              <a:rPr lang="es-ES" dirty="0" err="1"/>
              <a:t>learn</a:t>
            </a:r>
            <a:r>
              <a:rPr lang="es-ES" dirty="0"/>
              <a:t>, </a:t>
            </a:r>
            <a:r>
              <a:rPr lang="es-ES" dirty="0" err="1"/>
              <a:t>you’re</a:t>
            </a:r>
            <a:r>
              <a:rPr lang="es-ES" dirty="0"/>
              <a:t> </a:t>
            </a:r>
            <a:r>
              <a:rPr lang="es-ES" dirty="0" err="1"/>
              <a:t>here</a:t>
            </a:r>
            <a:r>
              <a:rPr lang="es-ES" dirty="0"/>
              <a:t> </a:t>
            </a:r>
            <a:r>
              <a:rPr lang="es-ES" dirty="0" err="1"/>
              <a:t>to</a:t>
            </a:r>
            <a:r>
              <a:rPr lang="es-ES" dirty="0"/>
              <a:t> </a:t>
            </a:r>
            <a:r>
              <a:rPr lang="es-ES" dirty="0" err="1"/>
              <a:t>get</a:t>
            </a:r>
            <a:r>
              <a:rPr lang="es-ES" dirty="0"/>
              <a:t> a </a:t>
            </a:r>
            <a:r>
              <a:rPr lang="es-ES" dirty="0" err="1"/>
              <a:t>degree</a:t>
            </a:r>
            <a:r>
              <a:rPr lang="es-ES" dirty="0"/>
              <a:t>, </a:t>
            </a:r>
            <a:r>
              <a:rPr lang="es-ES" dirty="0" err="1"/>
              <a:t>because</a:t>
            </a:r>
            <a:r>
              <a:rPr lang="es-ES" dirty="0"/>
              <a:t> </a:t>
            </a:r>
            <a:r>
              <a:rPr lang="es-ES" dirty="0" err="1"/>
              <a:t>you’re</a:t>
            </a:r>
            <a:r>
              <a:rPr lang="es-ES" dirty="0"/>
              <a:t> </a:t>
            </a:r>
            <a:r>
              <a:rPr lang="es-ES" dirty="0" err="1"/>
              <a:t>here</a:t>
            </a:r>
            <a:r>
              <a:rPr lang="es-ES" dirty="0"/>
              <a:t> </a:t>
            </a:r>
            <a:r>
              <a:rPr lang="es-ES" dirty="0" err="1"/>
              <a:t>to</a:t>
            </a:r>
            <a:r>
              <a:rPr lang="es-ES" dirty="0"/>
              <a:t> </a:t>
            </a:r>
            <a:r>
              <a:rPr lang="es-ES" dirty="0" err="1"/>
              <a:t>get</a:t>
            </a:r>
            <a:r>
              <a:rPr lang="es-ES" dirty="0"/>
              <a:t> a </a:t>
            </a:r>
            <a:r>
              <a:rPr lang="es-ES" dirty="0" err="1"/>
              <a:t>job</a:t>
            </a:r>
            <a:r>
              <a:rPr lang="es-ES" dirty="0"/>
              <a:t> at a </a:t>
            </a:r>
            <a:r>
              <a:rPr lang="es-ES" dirty="0" err="1"/>
              <a:t>later</a:t>
            </a:r>
            <a:r>
              <a:rPr lang="es-ES" dirty="0"/>
              <a:t> </a:t>
            </a:r>
            <a:r>
              <a:rPr lang="es-ES" dirty="0" err="1"/>
              <a:t>point</a:t>
            </a:r>
            <a:r>
              <a:rPr lang="es-ES" dirty="0"/>
              <a:t> in </a:t>
            </a:r>
            <a:r>
              <a:rPr lang="es-ES" dirty="0" err="1"/>
              <a:t>life</a:t>
            </a:r>
            <a:r>
              <a:rPr lang="es-ES" dirty="0"/>
              <a:t>. </a:t>
            </a:r>
            <a:r>
              <a:rPr lang="es-ES" dirty="0" err="1"/>
              <a:t>It’s</a:t>
            </a:r>
            <a:r>
              <a:rPr lang="es-ES" dirty="0"/>
              <a:t> </a:t>
            </a:r>
            <a:r>
              <a:rPr lang="es-ES" dirty="0" err="1"/>
              <a:t>not</a:t>
            </a:r>
            <a:r>
              <a:rPr lang="es-ES" dirty="0"/>
              <a:t> </a:t>
            </a:r>
            <a:r>
              <a:rPr lang="es-ES" dirty="0" err="1"/>
              <a:t>all</a:t>
            </a:r>
            <a:r>
              <a:rPr lang="es-ES" dirty="0"/>
              <a:t> </a:t>
            </a:r>
            <a:r>
              <a:rPr lang="es-ES" dirty="0" err="1"/>
              <a:t>about</a:t>
            </a:r>
            <a:r>
              <a:rPr lang="es-ES" dirty="0"/>
              <a:t> </a:t>
            </a:r>
            <a:r>
              <a:rPr lang="es-ES" dirty="0" err="1"/>
              <a:t>learning</a:t>
            </a:r>
            <a:r>
              <a:rPr lang="es-ES" dirty="0"/>
              <a:t>, </a:t>
            </a:r>
            <a:r>
              <a:rPr lang="es-ES" dirty="0" err="1"/>
              <a:t>it</a:t>
            </a:r>
            <a:r>
              <a:rPr lang="es-ES" dirty="0"/>
              <a:t> </a:t>
            </a:r>
            <a:r>
              <a:rPr lang="es-ES" dirty="0" err="1"/>
              <a:t>isn’t</a:t>
            </a:r>
            <a:r>
              <a:rPr lang="es-ES" dirty="0"/>
              <a:t>! I mean </a:t>
            </a:r>
            <a:r>
              <a:rPr lang="es-ES" dirty="0" err="1"/>
              <a:t>you</a:t>
            </a:r>
            <a:r>
              <a:rPr lang="es-ES" dirty="0"/>
              <a:t> </a:t>
            </a:r>
            <a:r>
              <a:rPr lang="es-ES" dirty="0" err="1"/>
              <a:t>would</a:t>
            </a:r>
            <a:r>
              <a:rPr lang="es-ES" dirty="0"/>
              <a:t> </a:t>
            </a:r>
            <a:r>
              <a:rPr lang="es-ES" dirty="0" err="1"/>
              <a:t>think</a:t>
            </a:r>
            <a:r>
              <a:rPr lang="es-ES" dirty="0"/>
              <a:t> so </a:t>
            </a:r>
            <a:r>
              <a:rPr lang="es-ES" dirty="0" err="1"/>
              <a:t>to</a:t>
            </a:r>
            <a:r>
              <a:rPr lang="es-ES" dirty="0"/>
              <a:t> </a:t>
            </a:r>
            <a:r>
              <a:rPr lang="es-ES" dirty="0" err="1"/>
              <a:t>go</a:t>
            </a:r>
            <a:r>
              <a:rPr lang="es-ES" dirty="0"/>
              <a:t> </a:t>
            </a:r>
            <a:r>
              <a:rPr lang="es-ES" dirty="0" err="1"/>
              <a:t>into</a:t>
            </a:r>
            <a:r>
              <a:rPr lang="es-ES" dirty="0"/>
              <a:t> a </a:t>
            </a:r>
            <a:r>
              <a:rPr lang="es-ES" dirty="0" err="1"/>
              <a:t>learning</a:t>
            </a:r>
            <a:r>
              <a:rPr lang="es-ES" dirty="0"/>
              <a:t> </a:t>
            </a:r>
            <a:r>
              <a:rPr lang="es-ES" dirty="0" err="1"/>
              <a:t>institution</a:t>
            </a:r>
            <a:r>
              <a:rPr lang="es-ES" dirty="0"/>
              <a:t> </a:t>
            </a:r>
            <a:r>
              <a:rPr lang="es-ES" dirty="0" err="1"/>
              <a:t>you</a:t>
            </a:r>
            <a:r>
              <a:rPr lang="es-ES" dirty="0"/>
              <a:t> </a:t>
            </a:r>
            <a:r>
              <a:rPr lang="es-ES" dirty="0" err="1"/>
              <a:t>know</a:t>
            </a:r>
            <a:r>
              <a:rPr lang="es-ES" dirty="0"/>
              <a:t>…</a:t>
            </a:r>
            <a:r>
              <a:rPr lang="es-ES" dirty="0" err="1"/>
              <a:t>but</a:t>
            </a:r>
            <a:r>
              <a:rPr lang="es-ES" dirty="0"/>
              <a:t> </a:t>
            </a:r>
            <a:r>
              <a:rPr lang="es-ES" dirty="0" err="1"/>
              <a:t>it’s</a:t>
            </a:r>
            <a:r>
              <a:rPr lang="es-ES" dirty="0"/>
              <a:t> </a:t>
            </a:r>
            <a:r>
              <a:rPr lang="es-ES" dirty="0" err="1"/>
              <a:t>not</a:t>
            </a:r>
            <a:r>
              <a:rPr lang="es-ES" dirty="0"/>
              <a:t>! </a:t>
            </a:r>
            <a:r>
              <a:rPr lang="es-ES" dirty="0" err="1"/>
              <a:t>It’s</a:t>
            </a:r>
            <a:r>
              <a:rPr lang="es-ES" dirty="0"/>
              <a:t> </a:t>
            </a:r>
            <a:r>
              <a:rPr lang="es-ES" dirty="0" err="1"/>
              <a:t>partly</a:t>
            </a:r>
            <a:r>
              <a:rPr lang="es-ES" dirty="0"/>
              <a:t> </a:t>
            </a:r>
            <a:r>
              <a:rPr lang="es-ES" dirty="0" err="1"/>
              <a:t>learning</a:t>
            </a:r>
            <a:r>
              <a:rPr lang="es-ES" dirty="0"/>
              <a:t>, </a:t>
            </a:r>
            <a:r>
              <a:rPr lang="es-ES" dirty="0" err="1"/>
              <a:t>but</a:t>
            </a:r>
            <a:r>
              <a:rPr lang="es-ES" dirty="0"/>
              <a:t> </a:t>
            </a:r>
            <a:r>
              <a:rPr lang="es-ES" dirty="0" err="1"/>
              <a:t>mostly</a:t>
            </a:r>
            <a:r>
              <a:rPr lang="es-ES" dirty="0"/>
              <a:t> </a:t>
            </a:r>
            <a:r>
              <a:rPr lang="es-ES" dirty="0" err="1"/>
              <a:t>to</a:t>
            </a:r>
            <a:r>
              <a:rPr lang="es-ES" dirty="0"/>
              <a:t> </a:t>
            </a:r>
            <a:r>
              <a:rPr lang="es-ES" dirty="0" err="1"/>
              <a:t>get</a:t>
            </a:r>
            <a:r>
              <a:rPr lang="es-ES" dirty="0"/>
              <a:t> a </a:t>
            </a:r>
            <a:r>
              <a:rPr lang="es-ES" dirty="0" err="1"/>
              <a:t>job</a:t>
            </a:r>
            <a:r>
              <a:rPr lang="es-ES" dirty="0"/>
              <a:t> and </a:t>
            </a:r>
            <a:r>
              <a:rPr lang="es-ES" dirty="0" err="1"/>
              <a:t>to</a:t>
            </a:r>
            <a:r>
              <a:rPr lang="es-ES" dirty="0"/>
              <a:t> </a:t>
            </a:r>
            <a:r>
              <a:rPr lang="es-ES" dirty="0" err="1"/>
              <a:t>get</a:t>
            </a:r>
            <a:r>
              <a:rPr lang="es-ES" dirty="0"/>
              <a:t> </a:t>
            </a:r>
            <a:r>
              <a:rPr lang="es-ES" dirty="0" err="1"/>
              <a:t>good</a:t>
            </a:r>
            <a:r>
              <a:rPr lang="es-ES" dirty="0"/>
              <a:t> grades and </a:t>
            </a:r>
            <a:r>
              <a:rPr lang="es-ES" dirty="0" err="1"/>
              <a:t>then</a:t>
            </a:r>
            <a:r>
              <a:rPr lang="es-ES" dirty="0"/>
              <a:t> </a:t>
            </a:r>
            <a:r>
              <a:rPr lang="es-ES" dirty="0" err="1"/>
              <a:t>get</a:t>
            </a:r>
            <a:r>
              <a:rPr lang="es-ES" dirty="0"/>
              <a:t> a </a:t>
            </a:r>
            <a:r>
              <a:rPr lang="es-ES" dirty="0" err="1"/>
              <a:t>job</a:t>
            </a:r>
            <a:r>
              <a:rPr lang="es-ES" dirty="0"/>
              <a:t>. </a:t>
            </a:r>
            <a:r>
              <a:rPr lang="es-ES" dirty="0" err="1"/>
              <a:t>That’s</a:t>
            </a:r>
            <a:r>
              <a:rPr lang="es-ES" dirty="0"/>
              <a:t> </a:t>
            </a:r>
            <a:r>
              <a:rPr lang="es-ES" dirty="0" err="1"/>
              <a:t>what</a:t>
            </a:r>
            <a:r>
              <a:rPr lang="es-ES" dirty="0"/>
              <a:t> </a:t>
            </a:r>
            <a:r>
              <a:rPr lang="es-ES" dirty="0" err="1"/>
              <a:t>it</a:t>
            </a:r>
            <a:r>
              <a:rPr lang="es-ES" dirty="0"/>
              <a:t> </a:t>
            </a:r>
            <a:r>
              <a:rPr lang="es-ES" dirty="0" err="1"/>
              <a:t>is</a:t>
            </a:r>
            <a:r>
              <a:rPr lang="es-ES" dirty="0"/>
              <a:t>. </a:t>
            </a:r>
            <a:endParaRPr lang="es-ES" dirty="0" smtClean="0"/>
          </a:p>
          <a:p>
            <a:endParaRPr lang="es-ES" dirty="0"/>
          </a:p>
          <a:p>
            <a:r>
              <a:rPr lang="es-ES" dirty="0"/>
              <a:t> </a:t>
            </a:r>
            <a:endParaRPr lang="en-GB" dirty="0"/>
          </a:p>
          <a:p>
            <a:endParaRPr lang="en-US" dirty="0"/>
          </a:p>
        </p:txBody>
      </p:sp>
    </p:spTree>
    <p:extLst>
      <p:ext uri="{BB962C8B-B14F-4D97-AF65-F5344CB8AC3E}">
        <p14:creationId xmlns:p14="http://schemas.microsoft.com/office/powerpoint/2010/main" val="36463608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50370"/>
            <a:ext cx="6508377" cy="1125924"/>
          </a:xfrm>
        </p:spPr>
        <p:txBody>
          <a:bodyPr/>
          <a:lstStyle/>
          <a:p>
            <a:r>
              <a:rPr lang="en-US" dirty="0" smtClean="0"/>
              <a:t>Paul’s choice </a:t>
            </a:r>
            <a:endParaRPr lang="en-US" dirty="0"/>
          </a:p>
        </p:txBody>
      </p:sp>
      <p:sp>
        <p:nvSpPr>
          <p:cNvPr id="3" name="Content Placeholder 2"/>
          <p:cNvSpPr>
            <a:spLocks noGrp="1"/>
          </p:cNvSpPr>
          <p:nvPr>
            <p:ph idx="1"/>
          </p:nvPr>
        </p:nvSpPr>
        <p:spPr>
          <a:xfrm>
            <a:off x="457199" y="1576294"/>
            <a:ext cx="6508377" cy="4549869"/>
          </a:xfrm>
        </p:spPr>
        <p:txBody>
          <a:bodyPr>
            <a:normAutofit fontScale="92500" lnSpcReduction="10000"/>
          </a:bodyPr>
          <a:lstStyle/>
          <a:p>
            <a:r>
              <a:rPr lang="es-ES" dirty="0" smtClean="0"/>
              <a:t>I </a:t>
            </a:r>
            <a:r>
              <a:rPr lang="es-ES" dirty="0" err="1"/>
              <a:t>never</a:t>
            </a:r>
            <a:r>
              <a:rPr lang="es-ES" dirty="0"/>
              <a:t> </a:t>
            </a:r>
            <a:r>
              <a:rPr lang="es-ES" dirty="0" err="1"/>
              <a:t>went</a:t>
            </a:r>
            <a:r>
              <a:rPr lang="es-ES" dirty="0"/>
              <a:t> </a:t>
            </a:r>
            <a:r>
              <a:rPr lang="es-ES" dirty="0" err="1"/>
              <a:t>to</a:t>
            </a:r>
            <a:r>
              <a:rPr lang="es-ES" dirty="0"/>
              <a:t> </a:t>
            </a:r>
            <a:r>
              <a:rPr lang="es-ES" dirty="0" err="1"/>
              <a:t>see</a:t>
            </a:r>
            <a:r>
              <a:rPr lang="es-ES" dirty="0"/>
              <a:t> a </a:t>
            </a:r>
            <a:r>
              <a:rPr lang="es-ES" dirty="0" err="1"/>
              <a:t>lecturer</a:t>
            </a:r>
            <a:r>
              <a:rPr lang="es-ES" dirty="0"/>
              <a:t> </a:t>
            </a:r>
            <a:r>
              <a:rPr lang="es-ES" dirty="0" err="1"/>
              <a:t>or</a:t>
            </a:r>
            <a:r>
              <a:rPr lang="es-ES" dirty="0"/>
              <a:t> </a:t>
            </a:r>
            <a:r>
              <a:rPr lang="es-ES" dirty="0" err="1"/>
              <a:t>seminar</a:t>
            </a:r>
            <a:r>
              <a:rPr lang="es-ES" dirty="0"/>
              <a:t> </a:t>
            </a:r>
            <a:r>
              <a:rPr lang="es-ES" dirty="0" err="1"/>
              <a:t>teacher</a:t>
            </a:r>
            <a:r>
              <a:rPr lang="es-ES" dirty="0"/>
              <a:t> </a:t>
            </a:r>
            <a:r>
              <a:rPr lang="es-ES" dirty="0" err="1"/>
              <a:t>about</a:t>
            </a:r>
            <a:r>
              <a:rPr lang="es-ES" dirty="0"/>
              <a:t> </a:t>
            </a:r>
            <a:r>
              <a:rPr lang="es-ES" dirty="0" err="1"/>
              <a:t>which</a:t>
            </a:r>
            <a:r>
              <a:rPr lang="es-ES" dirty="0"/>
              <a:t> </a:t>
            </a:r>
            <a:r>
              <a:rPr lang="es-ES" dirty="0" err="1"/>
              <a:t>assignments</a:t>
            </a:r>
            <a:r>
              <a:rPr lang="es-ES" dirty="0"/>
              <a:t> I </a:t>
            </a:r>
            <a:r>
              <a:rPr lang="es-ES" dirty="0" err="1"/>
              <a:t>did</a:t>
            </a:r>
            <a:r>
              <a:rPr lang="es-ES" dirty="0"/>
              <a:t>. I </a:t>
            </a:r>
            <a:r>
              <a:rPr lang="es-ES" dirty="0" err="1"/>
              <a:t>normally</a:t>
            </a:r>
            <a:r>
              <a:rPr lang="es-ES" dirty="0"/>
              <a:t>…I </a:t>
            </a:r>
            <a:r>
              <a:rPr lang="es-ES" dirty="0" err="1"/>
              <a:t>often</a:t>
            </a:r>
            <a:r>
              <a:rPr lang="es-ES" dirty="0"/>
              <a:t> </a:t>
            </a:r>
            <a:r>
              <a:rPr lang="es-ES" dirty="0" err="1"/>
              <a:t>knew</a:t>
            </a:r>
            <a:r>
              <a:rPr lang="es-ES" dirty="0"/>
              <a:t> in </a:t>
            </a:r>
            <a:r>
              <a:rPr lang="es-ES" dirty="0" err="1"/>
              <a:t>my</a:t>
            </a:r>
            <a:r>
              <a:rPr lang="es-ES" dirty="0"/>
              <a:t> </a:t>
            </a:r>
            <a:r>
              <a:rPr lang="es-ES" dirty="0" err="1"/>
              <a:t>own</a:t>
            </a:r>
            <a:r>
              <a:rPr lang="es-ES" dirty="0"/>
              <a:t> </a:t>
            </a:r>
            <a:r>
              <a:rPr lang="es-ES" dirty="0" err="1"/>
              <a:t>mind</a:t>
            </a:r>
            <a:r>
              <a:rPr lang="es-ES" dirty="0"/>
              <a:t> </a:t>
            </a:r>
            <a:r>
              <a:rPr lang="es-ES" dirty="0" err="1"/>
              <a:t>what</a:t>
            </a:r>
            <a:r>
              <a:rPr lang="es-ES" dirty="0"/>
              <a:t> I </a:t>
            </a:r>
            <a:r>
              <a:rPr lang="es-ES" dirty="0" err="1"/>
              <a:t>would</a:t>
            </a:r>
            <a:r>
              <a:rPr lang="es-ES" dirty="0"/>
              <a:t> be </a:t>
            </a:r>
            <a:r>
              <a:rPr lang="es-ES" dirty="0" err="1"/>
              <a:t>good</a:t>
            </a:r>
            <a:r>
              <a:rPr lang="es-ES" dirty="0"/>
              <a:t> at, </a:t>
            </a:r>
            <a:r>
              <a:rPr lang="es-ES" dirty="0" err="1"/>
              <a:t>or</a:t>
            </a:r>
            <a:r>
              <a:rPr lang="es-ES" dirty="0"/>
              <a:t> </a:t>
            </a:r>
            <a:r>
              <a:rPr lang="es-ES" dirty="0" err="1"/>
              <a:t>better</a:t>
            </a:r>
            <a:r>
              <a:rPr lang="es-ES" dirty="0"/>
              <a:t> at, </a:t>
            </a:r>
            <a:r>
              <a:rPr lang="es-ES" dirty="0" err="1"/>
              <a:t>or</a:t>
            </a:r>
            <a:r>
              <a:rPr lang="es-ES" dirty="0"/>
              <a:t> </a:t>
            </a:r>
            <a:r>
              <a:rPr lang="es-ES" dirty="0" err="1"/>
              <a:t>less</a:t>
            </a:r>
            <a:r>
              <a:rPr lang="es-ES" dirty="0"/>
              <a:t> </a:t>
            </a:r>
            <a:r>
              <a:rPr lang="es-ES" dirty="0" err="1"/>
              <a:t>worse</a:t>
            </a:r>
            <a:r>
              <a:rPr lang="es-ES" dirty="0"/>
              <a:t> at…I </a:t>
            </a:r>
            <a:r>
              <a:rPr lang="es-ES" dirty="0" err="1"/>
              <a:t>sometimes</a:t>
            </a:r>
            <a:r>
              <a:rPr lang="es-ES" dirty="0"/>
              <a:t> </a:t>
            </a:r>
            <a:r>
              <a:rPr lang="es-ES" dirty="0" err="1"/>
              <a:t>worry</a:t>
            </a:r>
            <a:r>
              <a:rPr lang="es-ES" dirty="0"/>
              <a:t> </a:t>
            </a:r>
            <a:r>
              <a:rPr lang="es-ES" dirty="0" err="1"/>
              <a:t>that</a:t>
            </a:r>
            <a:r>
              <a:rPr lang="es-ES" dirty="0"/>
              <a:t> </a:t>
            </a:r>
            <a:r>
              <a:rPr lang="es-ES" dirty="0" err="1"/>
              <a:t>if</a:t>
            </a:r>
            <a:r>
              <a:rPr lang="es-ES" dirty="0"/>
              <a:t> </a:t>
            </a:r>
            <a:r>
              <a:rPr lang="es-ES" dirty="0" err="1"/>
              <a:t>I’d</a:t>
            </a:r>
            <a:r>
              <a:rPr lang="es-ES" dirty="0"/>
              <a:t> </a:t>
            </a:r>
            <a:r>
              <a:rPr lang="es-ES" dirty="0" err="1"/>
              <a:t>have</a:t>
            </a:r>
            <a:r>
              <a:rPr lang="es-ES" dirty="0"/>
              <a:t> </a:t>
            </a:r>
            <a:r>
              <a:rPr lang="es-ES" dirty="0" err="1"/>
              <a:t>gone</a:t>
            </a:r>
            <a:r>
              <a:rPr lang="es-ES" dirty="0"/>
              <a:t> and </a:t>
            </a:r>
            <a:r>
              <a:rPr lang="es-ES" dirty="0" err="1"/>
              <a:t>seen</a:t>
            </a:r>
            <a:r>
              <a:rPr lang="es-ES" dirty="0"/>
              <a:t> </a:t>
            </a:r>
            <a:r>
              <a:rPr lang="es-ES" dirty="0" err="1"/>
              <a:t>them</a:t>
            </a:r>
            <a:r>
              <a:rPr lang="es-ES" dirty="0"/>
              <a:t> </a:t>
            </a:r>
            <a:r>
              <a:rPr lang="es-ES" dirty="0" err="1"/>
              <a:t>perhaps</a:t>
            </a:r>
            <a:r>
              <a:rPr lang="es-ES" dirty="0"/>
              <a:t> </a:t>
            </a:r>
            <a:r>
              <a:rPr lang="es-ES" dirty="0" err="1"/>
              <a:t>they</a:t>
            </a:r>
            <a:r>
              <a:rPr lang="es-ES" dirty="0"/>
              <a:t> </a:t>
            </a:r>
            <a:r>
              <a:rPr lang="es-ES" dirty="0" err="1"/>
              <a:t>would’ve</a:t>
            </a:r>
            <a:r>
              <a:rPr lang="es-ES" dirty="0"/>
              <a:t> </a:t>
            </a:r>
            <a:r>
              <a:rPr lang="es-ES" dirty="0" err="1"/>
              <a:t>suggested</a:t>
            </a:r>
            <a:r>
              <a:rPr lang="es-ES" dirty="0"/>
              <a:t> I do </a:t>
            </a:r>
            <a:r>
              <a:rPr lang="es-ES" dirty="0" err="1"/>
              <a:t>one</a:t>
            </a:r>
            <a:r>
              <a:rPr lang="es-ES" dirty="0"/>
              <a:t> </a:t>
            </a:r>
            <a:r>
              <a:rPr lang="es-ES" dirty="0" err="1"/>
              <a:t>that</a:t>
            </a:r>
            <a:r>
              <a:rPr lang="es-ES" dirty="0"/>
              <a:t> </a:t>
            </a:r>
            <a:r>
              <a:rPr lang="es-ES" dirty="0" err="1"/>
              <a:t>I’m</a:t>
            </a:r>
            <a:r>
              <a:rPr lang="es-ES" dirty="0"/>
              <a:t> </a:t>
            </a:r>
            <a:r>
              <a:rPr lang="es-ES" dirty="0" err="1"/>
              <a:t>not</a:t>
            </a:r>
            <a:r>
              <a:rPr lang="es-ES" dirty="0"/>
              <a:t> </a:t>
            </a:r>
            <a:r>
              <a:rPr lang="es-ES" dirty="0" err="1"/>
              <a:t>very</a:t>
            </a:r>
            <a:r>
              <a:rPr lang="es-ES" dirty="0"/>
              <a:t> </a:t>
            </a:r>
            <a:r>
              <a:rPr lang="es-ES" dirty="0" err="1"/>
              <a:t>good</a:t>
            </a:r>
            <a:r>
              <a:rPr lang="es-ES" dirty="0"/>
              <a:t> at </a:t>
            </a:r>
            <a:r>
              <a:rPr lang="es-ES" dirty="0" err="1"/>
              <a:t>just</a:t>
            </a:r>
            <a:r>
              <a:rPr lang="es-ES" dirty="0"/>
              <a:t> </a:t>
            </a:r>
            <a:r>
              <a:rPr lang="es-ES" dirty="0" err="1"/>
              <a:t>for</a:t>
            </a:r>
            <a:r>
              <a:rPr lang="es-ES" dirty="0"/>
              <a:t> </a:t>
            </a:r>
            <a:r>
              <a:rPr lang="es-ES" dirty="0" err="1"/>
              <a:t>the</a:t>
            </a:r>
            <a:r>
              <a:rPr lang="es-ES" dirty="0"/>
              <a:t> sake of </a:t>
            </a:r>
            <a:r>
              <a:rPr lang="es-ES" dirty="0" err="1"/>
              <a:t>learning</a:t>
            </a:r>
            <a:r>
              <a:rPr lang="es-ES" dirty="0"/>
              <a:t> </a:t>
            </a:r>
            <a:r>
              <a:rPr lang="es-ES" dirty="0" err="1"/>
              <a:t>it</a:t>
            </a:r>
            <a:r>
              <a:rPr lang="es-ES" dirty="0"/>
              <a:t>…</a:t>
            </a:r>
            <a:r>
              <a:rPr lang="es-ES" dirty="0" err="1"/>
              <a:t>whereas</a:t>
            </a:r>
            <a:r>
              <a:rPr lang="es-ES" dirty="0"/>
              <a:t> </a:t>
            </a:r>
            <a:r>
              <a:rPr lang="es-ES" dirty="0" err="1"/>
              <a:t>I’m</a:t>
            </a:r>
            <a:r>
              <a:rPr lang="es-ES" dirty="0"/>
              <a:t> a bit of a </a:t>
            </a:r>
            <a:r>
              <a:rPr lang="es-ES" dirty="0" err="1"/>
              <a:t>chicken</a:t>
            </a:r>
            <a:r>
              <a:rPr lang="es-ES" dirty="0"/>
              <a:t> </a:t>
            </a:r>
            <a:r>
              <a:rPr lang="es-ES" dirty="0" err="1"/>
              <a:t>when</a:t>
            </a:r>
            <a:r>
              <a:rPr lang="es-ES" dirty="0"/>
              <a:t> </a:t>
            </a:r>
            <a:r>
              <a:rPr lang="es-ES" dirty="0" err="1"/>
              <a:t>it</a:t>
            </a:r>
            <a:r>
              <a:rPr lang="es-ES" dirty="0"/>
              <a:t> comes </a:t>
            </a:r>
            <a:r>
              <a:rPr lang="es-ES" dirty="0" err="1"/>
              <a:t>to</a:t>
            </a:r>
            <a:r>
              <a:rPr lang="es-ES" dirty="0"/>
              <a:t> </a:t>
            </a:r>
            <a:r>
              <a:rPr lang="es-ES" dirty="0" err="1"/>
              <a:t>that</a:t>
            </a:r>
            <a:r>
              <a:rPr lang="es-ES" dirty="0"/>
              <a:t>, </a:t>
            </a:r>
            <a:r>
              <a:rPr lang="es-ES" dirty="0" err="1"/>
              <a:t>I’d</a:t>
            </a:r>
            <a:r>
              <a:rPr lang="es-ES" dirty="0"/>
              <a:t> </a:t>
            </a:r>
            <a:r>
              <a:rPr lang="es-ES" dirty="0" err="1"/>
              <a:t>rather</a:t>
            </a:r>
            <a:r>
              <a:rPr lang="es-ES" dirty="0"/>
              <a:t> </a:t>
            </a:r>
            <a:r>
              <a:rPr lang="es-ES" dirty="0" err="1"/>
              <a:t>just</a:t>
            </a:r>
            <a:r>
              <a:rPr lang="es-ES" dirty="0"/>
              <a:t> do </a:t>
            </a:r>
            <a:r>
              <a:rPr lang="es-ES" dirty="0" err="1"/>
              <a:t>something</a:t>
            </a:r>
            <a:r>
              <a:rPr lang="es-ES" dirty="0"/>
              <a:t> I </a:t>
            </a:r>
            <a:r>
              <a:rPr lang="es-ES" dirty="0" err="1"/>
              <a:t>know</a:t>
            </a:r>
            <a:r>
              <a:rPr lang="es-ES" dirty="0"/>
              <a:t> I can </a:t>
            </a:r>
            <a:r>
              <a:rPr lang="es-ES" dirty="0" err="1"/>
              <a:t>get</a:t>
            </a:r>
            <a:r>
              <a:rPr lang="es-ES" dirty="0"/>
              <a:t> a 2:1 in </a:t>
            </a:r>
            <a:r>
              <a:rPr lang="es-ES" dirty="0" err="1"/>
              <a:t>without</a:t>
            </a:r>
            <a:r>
              <a:rPr lang="es-ES" dirty="0"/>
              <a:t> </a:t>
            </a:r>
            <a:r>
              <a:rPr lang="es-ES" dirty="0" err="1"/>
              <a:t>sort</a:t>
            </a:r>
            <a:r>
              <a:rPr lang="es-ES" dirty="0"/>
              <a:t> of </a:t>
            </a:r>
            <a:r>
              <a:rPr lang="es-ES" dirty="0" err="1"/>
              <a:t>having</a:t>
            </a:r>
            <a:r>
              <a:rPr lang="es-ES" dirty="0"/>
              <a:t> </a:t>
            </a:r>
            <a:r>
              <a:rPr lang="es-ES" dirty="0" err="1"/>
              <a:t>to</a:t>
            </a:r>
            <a:r>
              <a:rPr lang="es-ES" dirty="0"/>
              <a:t> </a:t>
            </a:r>
            <a:r>
              <a:rPr lang="es-ES" dirty="0" err="1"/>
              <a:t>really</a:t>
            </a:r>
            <a:r>
              <a:rPr lang="es-ES" dirty="0"/>
              <a:t> </a:t>
            </a:r>
            <a:r>
              <a:rPr lang="es-ES" dirty="0" err="1"/>
              <a:t>work</a:t>
            </a:r>
            <a:r>
              <a:rPr lang="es-ES" dirty="0"/>
              <a:t> as </a:t>
            </a:r>
            <a:r>
              <a:rPr lang="es-ES" dirty="0" err="1"/>
              <a:t>hard</a:t>
            </a:r>
            <a:r>
              <a:rPr lang="es-ES" dirty="0"/>
              <a:t> as </a:t>
            </a:r>
            <a:r>
              <a:rPr lang="es-ES" dirty="0" err="1"/>
              <a:t>perhaps</a:t>
            </a:r>
            <a:r>
              <a:rPr lang="es-ES" dirty="0"/>
              <a:t> I </a:t>
            </a:r>
            <a:r>
              <a:rPr lang="es-ES" dirty="0" err="1"/>
              <a:t>should</a:t>
            </a:r>
            <a:r>
              <a:rPr lang="es-ES" dirty="0"/>
              <a:t> do, </a:t>
            </a:r>
            <a:r>
              <a:rPr lang="es-ES" dirty="0" err="1"/>
              <a:t>which</a:t>
            </a:r>
            <a:r>
              <a:rPr lang="es-ES" dirty="0"/>
              <a:t> </a:t>
            </a:r>
            <a:r>
              <a:rPr lang="es-ES" dirty="0" err="1"/>
              <a:t>is</a:t>
            </a:r>
            <a:r>
              <a:rPr lang="es-ES" dirty="0"/>
              <a:t> </a:t>
            </a:r>
            <a:r>
              <a:rPr lang="es-ES" dirty="0" err="1"/>
              <a:t>probably</a:t>
            </a:r>
            <a:r>
              <a:rPr lang="es-ES" dirty="0"/>
              <a:t> </a:t>
            </a:r>
            <a:r>
              <a:rPr lang="es-ES" dirty="0" err="1"/>
              <a:t>my</a:t>
            </a:r>
            <a:r>
              <a:rPr lang="es-ES" dirty="0"/>
              <a:t> </a:t>
            </a:r>
            <a:r>
              <a:rPr lang="es-ES" dirty="0" err="1"/>
              <a:t>problem</a:t>
            </a:r>
            <a:r>
              <a:rPr lang="es-ES" dirty="0"/>
              <a:t> </a:t>
            </a:r>
            <a:r>
              <a:rPr lang="es-ES" dirty="0" err="1"/>
              <a:t>really</a:t>
            </a:r>
            <a:r>
              <a:rPr lang="es-ES" dirty="0" smtClean="0"/>
              <a:t>…..</a:t>
            </a:r>
          </a:p>
          <a:p>
            <a:r>
              <a:rPr lang="es-ES" dirty="0" smtClean="0"/>
              <a:t>….</a:t>
            </a:r>
            <a:r>
              <a:rPr lang="es-ES" dirty="0" err="1" smtClean="0"/>
              <a:t>Like</a:t>
            </a:r>
            <a:r>
              <a:rPr lang="es-ES" dirty="0" smtClean="0"/>
              <a:t> </a:t>
            </a:r>
            <a:r>
              <a:rPr lang="es-ES" dirty="0"/>
              <a:t>in </a:t>
            </a:r>
            <a:r>
              <a:rPr lang="es-ES" dirty="0" err="1"/>
              <a:t>the</a:t>
            </a:r>
            <a:r>
              <a:rPr lang="es-ES" dirty="0"/>
              <a:t> </a:t>
            </a:r>
            <a:r>
              <a:rPr lang="es-ES" dirty="0" err="1"/>
              <a:t>exam</a:t>
            </a:r>
            <a:r>
              <a:rPr lang="es-ES" dirty="0"/>
              <a:t> </a:t>
            </a:r>
            <a:r>
              <a:rPr lang="es-ES" dirty="0" err="1"/>
              <a:t>there</a:t>
            </a:r>
            <a:r>
              <a:rPr lang="es-ES" dirty="0"/>
              <a:t> </a:t>
            </a:r>
            <a:r>
              <a:rPr lang="es-ES" dirty="0" err="1"/>
              <a:t>was</a:t>
            </a:r>
            <a:r>
              <a:rPr lang="es-ES" dirty="0"/>
              <a:t> a </a:t>
            </a:r>
            <a:r>
              <a:rPr lang="es-ES" dirty="0" err="1"/>
              <a:t>question</a:t>
            </a:r>
            <a:r>
              <a:rPr lang="es-ES" dirty="0"/>
              <a:t> </a:t>
            </a:r>
            <a:r>
              <a:rPr lang="es-ES" dirty="0" err="1"/>
              <a:t>about</a:t>
            </a:r>
            <a:r>
              <a:rPr lang="es-ES" dirty="0"/>
              <a:t> </a:t>
            </a:r>
            <a:r>
              <a:rPr lang="es-ES" dirty="0" err="1"/>
              <a:t>looking</a:t>
            </a:r>
            <a:r>
              <a:rPr lang="es-ES" dirty="0"/>
              <a:t> </a:t>
            </a:r>
            <a:r>
              <a:rPr lang="es-ES" dirty="0" err="1"/>
              <a:t>through</a:t>
            </a:r>
            <a:r>
              <a:rPr lang="es-ES" dirty="0"/>
              <a:t> Noam </a:t>
            </a:r>
            <a:r>
              <a:rPr lang="es-ES" dirty="0" err="1"/>
              <a:t>Chomsky’s</a:t>
            </a:r>
            <a:r>
              <a:rPr lang="es-ES" dirty="0"/>
              <a:t> </a:t>
            </a:r>
            <a:r>
              <a:rPr lang="es-ES" dirty="0" err="1"/>
              <a:t>books</a:t>
            </a:r>
            <a:r>
              <a:rPr lang="es-ES" dirty="0"/>
              <a:t> </a:t>
            </a:r>
            <a:r>
              <a:rPr lang="es-ES" dirty="0" err="1"/>
              <a:t>about</a:t>
            </a:r>
            <a:r>
              <a:rPr lang="es-ES" dirty="0"/>
              <a:t> </a:t>
            </a:r>
            <a:r>
              <a:rPr lang="es-ES" dirty="0" err="1"/>
              <a:t>public</a:t>
            </a:r>
            <a:r>
              <a:rPr lang="es-ES" dirty="0"/>
              <a:t> </a:t>
            </a:r>
            <a:r>
              <a:rPr lang="es-ES" dirty="0" err="1"/>
              <a:t>opinion</a:t>
            </a:r>
            <a:r>
              <a:rPr lang="es-ES" dirty="0"/>
              <a:t> and propaganda and </a:t>
            </a:r>
            <a:r>
              <a:rPr lang="es-ES" dirty="0" err="1"/>
              <a:t>stuff</a:t>
            </a:r>
            <a:r>
              <a:rPr lang="es-ES" dirty="0"/>
              <a:t>, and </a:t>
            </a:r>
            <a:r>
              <a:rPr lang="es-ES" dirty="0" err="1"/>
              <a:t>there</a:t>
            </a:r>
            <a:r>
              <a:rPr lang="es-ES" dirty="0"/>
              <a:t> </a:t>
            </a:r>
            <a:r>
              <a:rPr lang="es-ES" dirty="0" err="1"/>
              <a:t>was</a:t>
            </a:r>
            <a:r>
              <a:rPr lang="es-ES" dirty="0"/>
              <a:t> </a:t>
            </a:r>
            <a:r>
              <a:rPr lang="es-ES" dirty="0" err="1"/>
              <a:t>another</a:t>
            </a:r>
            <a:r>
              <a:rPr lang="es-ES" dirty="0"/>
              <a:t> </a:t>
            </a:r>
            <a:r>
              <a:rPr lang="es-ES" dirty="0" err="1"/>
              <a:t>one</a:t>
            </a:r>
            <a:r>
              <a:rPr lang="es-ES" dirty="0"/>
              <a:t> </a:t>
            </a:r>
            <a:r>
              <a:rPr lang="es-ES" dirty="0" err="1"/>
              <a:t>about</a:t>
            </a:r>
            <a:r>
              <a:rPr lang="es-ES" dirty="0"/>
              <a:t> </a:t>
            </a:r>
            <a:r>
              <a:rPr lang="es-ES" dirty="0" err="1"/>
              <a:t>television</a:t>
            </a:r>
            <a:r>
              <a:rPr lang="es-ES" dirty="0"/>
              <a:t> </a:t>
            </a:r>
            <a:r>
              <a:rPr lang="es-ES" dirty="0" err="1"/>
              <a:t>licence</a:t>
            </a:r>
            <a:r>
              <a:rPr lang="es-ES" dirty="0"/>
              <a:t> and I </a:t>
            </a:r>
            <a:r>
              <a:rPr lang="es-ES" dirty="0" err="1"/>
              <a:t>thought</a:t>
            </a:r>
            <a:r>
              <a:rPr lang="es-ES" dirty="0"/>
              <a:t> ‘</a:t>
            </a:r>
            <a:r>
              <a:rPr lang="es-ES" dirty="0" err="1"/>
              <a:t>I’ll</a:t>
            </a:r>
            <a:r>
              <a:rPr lang="es-ES" dirty="0"/>
              <a:t> do </a:t>
            </a:r>
            <a:r>
              <a:rPr lang="es-ES" dirty="0" err="1"/>
              <a:t>that</a:t>
            </a:r>
            <a:r>
              <a:rPr lang="es-ES" dirty="0"/>
              <a:t>…</a:t>
            </a:r>
            <a:r>
              <a:rPr lang="es-ES" dirty="0" err="1"/>
              <a:t>sounds</a:t>
            </a:r>
            <a:r>
              <a:rPr lang="es-ES" dirty="0"/>
              <a:t> </a:t>
            </a:r>
            <a:r>
              <a:rPr lang="es-ES" dirty="0" err="1"/>
              <a:t>easier</a:t>
            </a:r>
            <a:r>
              <a:rPr lang="es-ES" dirty="0"/>
              <a:t>’.</a:t>
            </a:r>
            <a:r>
              <a:rPr lang="en-GB" dirty="0"/>
              <a:t> </a:t>
            </a:r>
            <a:endParaRPr lang="en-US" dirty="0"/>
          </a:p>
        </p:txBody>
      </p:sp>
    </p:spTree>
    <p:extLst>
      <p:ext uri="{BB962C8B-B14F-4D97-AF65-F5344CB8AC3E}">
        <p14:creationId xmlns:p14="http://schemas.microsoft.com/office/powerpoint/2010/main" val="14528739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488</TotalTime>
  <Words>1538</Words>
  <Application>Microsoft Macintosh PowerPoint</Application>
  <PresentationFormat>On-screen Show (4:3)</PresentationFormat>
  <Paragraphs>104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Plaza</vt:lpstr>
      <vt:lpstr> Student a s Producer: A critique based on   contemporary notions of the student identity and practice </vt:lpstr>
      <vt:lpstr>Workshop directly related to three of the conference themes</vt:lpstr>
      <vt:lpstr>Intellectual base </vt:lpstr>
      <vt:lpstr>Student identikit; lets build one </vt:lpstr>
      <vt:lpstr>Identity of the contemporary student</vt:lpstr>
      <vt:lpstr>Our research suggests </vt:lpstr>
      <vt:lpstr>Our research suggests </vt:lpstr>
      <vt:lpstr>Thomas’s frustration </vt:lpstr>
      <vt:lpstr>Paul’s choice </vt:lpstr>
      <vt:lpstr>Hayley’s options </vt:lpstr>
      <vt:lpstr>Aidan’s take on theory </vt:lpstr>
      <vt:lpstr>Zoe’s tactics </vt:lpstr>
      <vt:lpstr>Our research suggests </vt:lpstr>
      <vt:lpstr>Student identity and S.A.P.</vt:lpstr>
      <vt:lpstr>Student identity and S.A.P. mixed results at best </vt:lpstr>
      <vt:lpstr>Reflections </vt:lpstr>
      <vt:lpstr>Reflecting on … </vt:lpstr>
      <vt:lpstr>Breaking into this practice</vt:lpstr>
      <vt:lpstr>‘A sea of hands shoot into the air with a keenness usually reserved for the start of the summer holidays’ </vt:lpstr>
      <vt:lpstr>PowerPoint Presentation</vt:lpstr>
      <vt:lpstr>PowerPoint Presentation</vt:lpstr>
      <vt:lpstr>PowerPoint Presentation</vt:lpstr>
      <vt:lpstr> Student as Producer: A critique based on   contemporary notions of the student identity and practice </vt:lpstr>
      <vt:lpstr>Problematizing ‘Student as Producer’ </vt:lpstr>
      <vt:lpstr>Bibliography </vt:lpstr>
    </vt:vector>
  </TitlesOfParts>
  <Company>Bournemouth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UserTemplate Media School</dc:creator>
  <cp:lastModifiedBy>UserTemplate Media School</cp:lastModifiedBy>
  <cp:revision>22</cp:revision>
  <dcterms:created xsi:type="dcterms:W3CDTF">2013-05-28T09:57:40Z</dcterms:created>
  <dcterms:modified xsi:type="dcterms:W3CDTF">2013-06-13T08:03:15Z</dcterms:modified>
</cp:coreProperties>
</file>