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83" r:id="rId3"/>
    <p:sldId id="284" r:id="rId4"/>
    <p:sldId id="285" r:id="rId5"/>
    <p:sldId id="300" r:id="rId6"/>
    <p:sldId id="306" r:id="rId7"/>
    <p:sldId id="286" r:id="rId8"/>
    <p:sldId id="287" r:id="rId9"/>
    <p:sldId id="288" r:id="rId10"/>
    <p:sldId id="289" r:id="rId11"/>
    <p:sldId id="290" r:id="rId12"/>
    <p:sldId id="301" r:id="rId13"/>
    <p:sldId id="302" r:id="rId14"/>
    <p:sldId id="303" r:id="rId15"/>
    <p:sldId id="304" r:id="rId16"/>
    <p:sldId id="291" r:id="rId17"/>
    <p:sldId id="293" r:id="rId18"/>
    <p:sldId id="294" r:id="rId19"/>
    <p:sldId id="295" r:id="rId20"/>
    <p:sldId id="296" r:id="rId21"/>
    <p:sldId id="305" r:id="rId22"/>
    <p:sldId id="297" r:id="rId23"/>
    <p:sldId id="298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DFB7F-2890-6F47-8BB8-D6924227D6AD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0155E-24E8-424D-A362-DB9677F7D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9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0155E-24E8-424D-A362-DB9677F7D8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9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6662-1708-4B48-A48B-C8BAA88E54E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376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plastic</a:t>
            </a:r>
            <a:r>
              <a:rPr lang="en-US" baseline="0" dirty="0" smtClean="0"/>
              <a:t> foods and samples of pasta or rice with DAFNE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as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0155E-24E8-424D-A362-DB9677F7D8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0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08F-CE66-544C-AE26-094C13DF5545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CFE2-A127-CA4D-8988-7D35F1F4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08F-CE66-544C-AE26-094C13DF5545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CFE2-A127-CA4D-8988-7D35F1F4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7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08F-CE66-544C-AE26-094C13DF5545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CFE2-A127-CA4D-8988-7D35F1F4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2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08F-CE66-544C-AE26-094C13DF5545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CFE2-A127-CA4D-8988-7D35F1F4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6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08F-CE66-544C-AE26-094C13DF5545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CFE2-A127-CA4D-8988-7D35F1F4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1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08F-CE66-544C-AE26-094C13DF5545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CFE2-A127-CA4D-8988-7D35F1F4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08F-CE66-544C-AE26-094C13DF5545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CFE2-A127-CA4D-8988-7D35F1F4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3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08F-CE66-544C-AE26-094C13DF5545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CFE2-A127-CA4D-8988-7D35F1F4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0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08F-CE66-544C-AE26-094C13DF5545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CFE2-A127-CA4D-8988-7D35F1F4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08F-CE66-544C-AE26-094C13DF5545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CFE2-A127-CA4D-8988-7D35F1F4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1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08F-CE66-544C-AE26-094C13DF5545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CFE2-A127-CA4D-8988-7D35F1F4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1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bg1"/>
            </a:gs>
            <a:gs pos="98000">
              <a:schemeClr val="accent2"/>
            </a:gs>
            <a:gs pos="91000">
              <a:schemeClr val="accent2">
                <a:lumMod val="40000"/>
                <a:lumOff val="60000"/>
              </a:schemeClr>
            </a:gs>
            <a:gs pos="85000">
              <a:schemeClr val="accent2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CF08F-CE66-544C-AE26-094C13DF5545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6CFE2-A127-CA4D-8988-7D35F1F4B91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019800" y="5583213"/>
            <a:ext cx="2955266" cy="1138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44311" y="5949646"/>
            <a:ext cx="2788356" cy="59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8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706" y="1598645"/>
            <a:ext cx="8009035" cy="19980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Research Skills (and others) by doing research: The Onion Project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400" dirty="0" smtClean="0"/>
              <a:t>No onions were harmed in this work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7354" y="3886200"/>
            <a:ext cx="7590846" cy="1752600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Duane Mellor PhD RD &amp; </a:t>
            </a:r>
            <a:r>
              <a:rPr lang="en-US" sz="2400" dirty="0" err="1" smtClean="0"/>
              <a:t>Adetokunbo</a:t>
            </a:r>
            <a:r>
              <a:rPr lang="en-US" sz="2400" dirty="0" smtClean="0"/>
              <a:t> </a:t>
            </a:r>
            <a:r>
              <a:rPr lang="en-US" sz="2400" dirty="0" err="1" smtClean="0"/>
              <a:t>Osho</a:t>
            </a:r>
            <a:r>
              <a:rPr lang="en-US" sz="2400" dirty="0" smtClean="0"/>
              <a:t> MSc </a:t>
            </a:r>
            <a:r>
              <a:rPr lang="en-US" sz="2400" dirty="0" err="1" smtClean="0"/>
              <a:t>RNutr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Clinical Sciences and Nutrition</a:t>
            </a:r>
          </a:p>
          <a:p>
            <a:r>
              <a:rPr lang="en-US" sz="2400" dirty="0" smtClean="0"/>
              <a:t>University of Chester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31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of the 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Know how / Show how</a:t>
            </a:r>
          </a:p>
          <a:p>
            <a:pPr lvl="1"/>
            <a:r>
              <a:rPr lang="en-US" dirty="0" smtClean="0"/>
              <a:t>For students to learn how to estimate portion sizes</a:t>
            </a:r>
          </a:p>
          <a:p>
            <a:pPr lvl="1"/>
            <a:r>
              <a:rPr lang="en-US" dirty="0" smtClean="0"/>
              <a:t>For students to device best methods on how to teach estimation of portion sizes</a:t>
            </a:r>
          </a:p>
          <a:p>
            <a:r>
              <a:rPr lang="en-US" dirty="0" smtClean="0"/>
              <a:t>For students to design a simple randomized study</a:t>
            </a:r>
          </a:p>
          <a:p>
            <a:r>
              <a:rPr lang="en-US" dirty="0" smtClean="0"/>
              <a:t>For students to learn how to statistically analyze results obtained and interpret their findings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9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8229600" cy="4525963"/>
          </a:xfrm>
        </p:spPr>
        <p:txBody>
          <a:bodyPr/>
          <a:lstStyle/>
          <a:p>
            <a:r>
              <a:rPr lang="en-US" dirty="0"/>
              <a:t>Determination of </a:t>
            </a:r>
            <a:r>
              <a:rPr lang="en-US" dirty="0" smtClean="0"/>
              <a:t>study aims</a:t>
            </a:r>
          </a:p>
          <a:p>
            <a:r>
              <a:rPr lang="en-US" dirty="0" smtClean="0"/>
              <a:t>Determination of study objectives</a:t>
            </a:r>
            <a:endParaRPr lang="en-US" dirty="0"/>
          </a:p>
          <a:p>
            <a:r>
              <a:rPr lang="en-US" dirty="0"/>
              <a:t>Determination of best study design : Randomized Trial</a:t>
            </a:r>
          </a:p>
          <a:p>
            <a:pPr lvl="1"/>
            <a:r>
              <a:rPr lang="en-US" dirty="0"/>
              <a:t>Determination of intervention/s (control???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Sources of confounding (limited or not???)</a:t>
            </a:r>
            <a:endParaRPr lang="en-US" dirty="0"/>
          </a:p>
          <a:p>
            <a:r>
              <a:rPr lang="en-US" dirty="0" smtClean="0"/>
              <a:t>Application for ethical approval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05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914400"/>
            <a:ext cx="8229600" cy="4525963"/>
          </a:xfrm>
        </p:spPr>
        <p:txBody>
          <a:bodyPr/>
          <a:lstStyle/>
          <a:p>
            <a:r>
              <a:rPr lang="en-US" dirty="0" smtClean="0"/>
              <a:t>Subjects </a:t>
            </a:r>
            <a:r>
              <a:rPr lang="en-US" dirty="0"/>
              <a:t>were randomized into 2 groups</a:t>
            </a:r>
          </a:p>
          <a:p>
            <a:pPr lvl="1"/>
            <a:r>
              <a:rPr lang="en-US" dirty="0"/>
              <a:t>Picture group and Real food </a:t>
            </a:r>
            <a:r>
              <a:rPr lang="en-US" dirty="0" smtClean="0"/>
              <a:t>group</a:t>
            </a:r>
          </a:p>
          <a:p>
            <a:pPr lvl="1"/>
            <a:r>
              <a:rPr lang="en-US" dirty="0" smtClean="0"/>
              <a:t>The picture group acted as participants for the Real food group and vice versa</a:t>
            </a:r>
            <a:endParaRPr lang="en-US" dirty="0"/>
          </a:p>
          <a:p>
            <a:r>
              <a:rPr lang="en-GB" dirty="0" smtClean="0"/>
              <a:t>Statistical analysis to test for significant difference in the both groups </a:t>
            </a:r>
          </a:p>
          <a:p>
            <a:r>
              <a:rPr lang="en-GB" dirty="0" smtClean="0"/>
              <a:t>Project report/reflection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798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252252" y="5718679"/>
            <a:ext cx="877470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2348919" y="763629"/>
            <a:ext cx="4763535" cy="5747212"/>
            <a:chOff x="2357912" y="692695"/>
            <a:chExt cx="4763535" cy="5747212"/>
          </a:xfrm>
        </p:grpSpPr>
        <p:sp>
          <p:nvSpPr>
            <p:cNvPr id="24" name="Freeform 23"/>
            <p:cNvSpPr/>
            <p:nvPr/>
          </p:nvSpPr>
          <p:spPr>
            <a:xfrm>
              <a:off x="2357912" y="5414416"/>
              <a:ext cx="4763535" cy="1025491"/>
            </a:xfrm>
            <a:custGeom>
              <a:avLst/>
              <a:gdLst>
                <a:gd name="connsiteX0" fmla="*/ 0 w 4763535"/>
                <a:gd name="connsiteY0" fmla="*/ 102549 h 1025491"/>
                <a:gd name="connsiteX1" fmla="*/ 102549 w 4763535"/>
                <a:gd name="connsiteY1" fmla="*/ 0 h 1025491"/>
                <a:gd name="connsiteX2" fmla="*/ 4660986 w 4763535"/>
                <a:gd name="connsiteY2" fmla="*/ 0 h 1025491"/>
                <a:gd name="connsiteX3" fmla="*/ 4763535 w 4763535"/>
                <a:gd name="connsiteY3" fmla="*/ 102549 h 1025491"/>
                <a:gd name="connsiteX4" fmla="*/ 4763535 w 4763535"/>
                <a:gd name="connsiteY4" fmla="*/ 922942 h 1025491"/>
                <a:gd name="connsiteX5" fmla="*/ 4660986 w 4763535"/>
                <a:gd name="connsiteY5" fmla="*/ 1025491 h 1025491"/>
                <a:gd name="connsiteX6" fmla="*/ 102549 w 4763535"/>
                <a:gd name="connsiteY6" fmla="*/ 1025491 h 1025491"/>
                <a:gd name="connsiteX7" fmla="*/ 0 w 4763535"/>
                <a:gd name="connsiteY7" fmla="*/ 922942 h 1025491"/>
                <a:gd name="connsiteX8" fmla="*/ 0 w 4763535"/>
                <a:gd name="connsiteY8" fmla="*/ 102549 h 102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3535" h="1025491">
                  <a:moveTo>
                    <a:pt x="0" y="102549"/>
                  </a:moveTo>
                  <a:cubicBezTo>
                    <a:pt x="0" y="45913"/>
                    <a:pt x="45913" y="0"/>
                    <a:pt x="102549" y="0"/>
                  </a:cubicBezTo>
                  <a:lnTo>
                    <a:pt x="4660986" y="0"/>
                  </a:lnTo>
                  <a:cubicBezTo>
                    <a:pt x="4717622" y="0"/>
                    <a:pt x="4763535" y="45913"/>
                    <a:pt x="4763535" y="102549"/>
                  </a:cubicBezTo>
                  <a:lnTo>
                    <a:pt x="4763535" y="922942"/>
                  </a:lnTo>
                  <a:cubicBezTo>
                    <a:pt x="4763535" y="979578"/>
                    <a:pt x="4717622" y="1025491"/>
                    <a:pt x="4660986" y="1025491"/>
                  </a:cubicBezTo>
                  <a:lnTo>
                    <a:pt x="102549" y="1025491"/>
                  </a:lnTo>
                  <a:cubicBezTo>
                    <a:pt x="45913" y="1025491"/>
                    <a:pt x="0" y="979578"/>
                    <a:pt x="0" y="922942"/>
                  </a:cubicBezTo>
                  <a:lnTo>
                    <a:pt x="0" y="102549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3462491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/>
                <a:t>Post training Assessment</a:t>
              </a:r>
              <a:endParaRPr lang="en-GB" sz="1800" kern="1200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357912" y="4201339"/>
              <a:ext cx="4763535" cy="1025491"/>
            </a:xfrm>
            <a:custGeom>
              <a:avLst/>
              <a:gdLst>
                <a:gd name="connsiteX0" fmla="*/ 0 w 4763535"/>
                <a:gd name="connsiteY0" fmla="*/ 102549 h 1025491"/>
                <a:gd name="connsiteX1" fmla="*/ 102549 w 4763535"/>
                <a:gd name="connsiteY1" fmla="*/ 0 h 1025491"/>
                <a:gd name="connsiteX2" fmla="*/ 4660986 w 4763535"/>
                <a:gd name="connsiteY2" fmla="*/ 0 h 1025491"/>
                <a:gd name="connsiteX3" fmla="*/ 4763535 w 4763535"/>
                <a:gd name="connsiteY3" fmla="*/ 102549 h 1025491"/>
                <a:gd name="connsiteX4" fmla="*/ 4763535 w 4763535"/>
                <a:gd name="connsiteY4" fmla="*/ 922942 h 1025491"/>
                <a:gd name="connsiteX5" fmla="*/ 4660986 w 4763535"/>
                <a:gd name="connsiteY5" fmla="*/ 1025491 h 1025491"/>
                <a:gd name="connsiteX6" fmla="*/ 102549 w 4763535"/>
                <a:gd name="connsiteY6" fmla="*/ 1025491 h 1025491"/>
                <a:gd name="connsiteX7" fmla="*/ 0 w 4763535"/>
                <a:gd name="connsiteY7" fmla="*/ 922942 h 1025491"/>
                <a:gd name="connsiteX8" fmla="*/ 0 w 4763535"/>
                <a:gd name="connsiteY8" fmla="*/ 102549 h 102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3535" h="1025491">
                  <a:moveTo>
                    <a:pt x="0" y="102549"/>
                  </a:moveTo>
                  <a:cubicBezTo>
                    <a:pt x="0" y="45913"/>
                    <a:pt x="45913" y="0"/>
                    <a:pt x="102549" y="0"/>
                  </a:cubicBezTo>
                  <a:lnTo>
                    <a:pt x="4660986" y="0"/>
                  </a:lnTo>
                  <a:cubicBezTo>
                    <a:pt x="4717622" y="0"/>
                    <a:pt x="4763535" y="45913"/>
                    <a:pt x="4763535" y="102549"/>
                  </a:cubicBezTo>
                  <a:lnTo>
                    <a:pt x="4763535" y="922942"/>
                  </a:lnTo>
                  <a:cubicBezTo>
                    <a:pt x="4763535" y="979578"/>
                    <a:pt x="4717622" y="1025491"/>
                    <a:pt x="4660986" y="1025491"/>
                  </a:cubicBezTo>
                  <a:lnTo>
                    <a:pt x="102549" y="1025491"/>
                  </a:lnTo>
                  <a:cubicBezTo>
                    <a:pt x="45913" y="1025491"/>
                    <a:pt x="0" y="979578"/>
                    <a:pt x="0" y="922942"/>
                  </a:cubicBezTo>
                  <a:lnTo>
                    <a:pt x="0" y="102549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3462491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/>
                <a:t>Training Session</a:t>
              </a:r>
              <a:endParaRPr lang="en-GB" sz="1800" kern="1200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357912" y="2988262"/>
              <a:ext cx="4763535" cy="1025491"/>
            </a:xfrm>
            <a:custGeom>
              <a:avLst/>
              <a:gdLst>
                <a:gd name="connsiteX0" fmla="*/ 0 w 4763535"/>
                <a:gd name="connsiteY0" fmla="*/ 102549 h 1025491"/>
                <a:gd name="connsiteX1" fmla="*/ 102549 w 4763535"/>
                <a:gd name="connsiteY1" fmla="*/ 0 h 1025491"/>
                <a:gd name="connsiteX2" fmla="*/ 4660986 w 4763535"/>
                <a:gd name="connsiteY2" fmla="*/ 0 h 1025491"/>
                <a:gd name="connsiteX3" fmla="*/ 4763535 w 4763535"/>
                <a:gd name="connsiteY3" fmla="*/ 102549 h 1025491"/>
                <a:gd name="connsiteX4" fmla="*/ 4763535 w 4763535"/>
                <a:gd name="connsiteY4" fmla="*/ 922942 h 1025491"/>
                <a:gd name="connsiteX5" fmla="*/ 4660986 w 4763535"/>
                <a:gd name="connsiteY5" fmla="*/ 1025491 h 1025491"/>
                <a:gd name="connsiteX6" fmla="*/ 102549 w 4763535"/>
                <a:gd name="connsiteY6" fmla="*/ 1025491 h 1025491"/>
                <a:gd name="connsiteX7" fmla="*/ 0 w 4763535"/>
                <a:gd name="connsiteY7" fmla="*/ 922942 h 1025491"/>
                <a:gd name="connsiteX8" fmla="*/ 0 w 4763535"/>
                <a:gd name="connsiteY8" fmla="*/ 102549 h 102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3535" h="1025491">
                  <a:moveTo>
                    <a:pt x="0" y="102549"/>
                  </a:moveTo>
                  <a:cubicBezTo>
                    <a:pt x="0" y="45913"/>
                    <a:pt x="45913" y="0"/>
                    <a:pt x="102549" y="0"/>
                  </a:cubicBezTo>
                  <a:lnTo>
                    <a:pt x="4660986" y="0"/>
                  </a:lnTo>
                  <a:cubicBezTo>
                    <a:pt x="4717622" y="0"/>
                    <a:pt x="4763535" y="45913"/>
                    <a:pt x="4763535" y="102549"/>
                  </a:cubicBezTo>
                  <a:lnTo>
                    <a:pt x="4763535" y="922942"/>
                  </a:lnTo>
                  <a:cubicBezTo>
                    <a:pt x="4763535" y="979578"/>
                    <a:pt x="4717622" y="1025491"/>
                    <a:pt x="4660986" y="1025491"/>
                  </a:cubicBezTo>
                  <a:lnTo>
                    <a:pt x="102549" y="1025491"/>
                  </a:lnTo>
                  <a:cubicBezTo>
                    <a:pt x="45913" y="1025491"/>
                    <a:pt x="0" y="979578"/>
                    <a:pt x="0" y="922942"/>
                  </a:cubicBezTo>
                  <a:lnTo>
                    <a:pt x="0" y="102549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3462491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/>
                <a:t>Baseline Assessment</a:t>
              </a:r>
              <a:endParaRPr lang="en-GB" sz="1800" kern="1200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57912" y="1775185"/>
              <a:ext cx="4763535" cy="1025491"/>
            </a:xfrm>
            <a:custGeom>
              <a:avLst/>
              <a:gdLst>
                <a:gd name="connsiteX0" fmla="*/ 0 w 4763535"/>
                <a:gd name="connsiteY0" fmla="*/ 102549 h 1025491"/>
                <a:gd name="connsiteX1" fmla="*/ 102549 w 4763535"/>
                <a:gd name="connsiteY1" fmla="*/ 0 h 1025491"/>
                <a:gd name="connsiteX2" fmla="*/ 4660986 w 4763535"/>
                <a:gd name="connsiteY2" fmla="*/ 0 h 1025491"/>
                <a:gd name="connsiteX3" fmla="*/ 4763535 w 4763535"/>
                <a:gd name="connsiteY3" fmla="*/ 102549 h 1025491"/>
                <a:gd name="connsiteX4" fmla="*/ 4763535 w 4763535"/>
                <a:gd name="connsiteY4" fmla="*/ 922942 h 1025491"/>
                <a:gd name="connsiteX5" fmla="*/ 4660986 w 4763535"/>
                <a:gd name="connsiteY5" fmla="*/ 1025491 h 1025491"/>
                <a:gd name="connsiteX6" fmla="*/ 102549 w 4763535"/>
                <a:gd name="connsiteY6" fmla="*/ 1025491 h 1025491"/>
                <a:gd name="connsiteX7" fmla="*/ 0 w 4763535"/>
                <a:gd name="connsiteY7" fmla="*/ 922942 h 1025491"/>
                <a:gd name="connsiteX8" fmla="*/ 0 w 4763535"/>
                <a:gd name="connsiteY8" fmla="*/ 102549 h 102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3535" h="1025491">
                  <a:moveTo>
                    <a:pt x="0" y="102549"/>
                  </a:moveTo>
                  <a:cubicBezTo>
                    <a:pt x="0" y="45913"/>
                    <a:pt x="45913" y="0"/>
                    <a:pt x="102549" y="0"/>
                  </a:cubicBezTo>
                  <a:lnTo>
                    <a:pt x="4660986" y="0"/>
                  </a:lnTo>
                  <a:cubicBezTo>
                    <a:pt x="4717622" y="0"/>
                    <a:pt x="4763535" y="45913"/>
                    <a:pt x="4763535" y="102549"/>
                  </a:cubicBezTo>
                  <a:lnTo>
                    <a:pt x="4763535" y="922942"/>
                  </a:lnTo>
                  <a:cubicBezTo>
                    <a:pt x="4763535" y="979578"/>
                    <a:pt x="4717622" y="1025491"/>
                    <a:pt x="4660986" y="1025491"/>
                  </a:cubicBezTo>
                  <a:lnTo>
                    <a:pt x="102549" y="1025491"/>
                  </a:lnTo>
                  <a:cubicBezTo>
                    <a:pt x="45913" y="1025491"/>
                    <a:pt x="0" y="979578"/>
                    <a:pt x="0" y="922942"/>
                  </a:cubicBezTo>
                  <a:lnTo>
                    <a:pt x="0" y="102549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3462491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/>
                <a:t>Preparation and training</a:t>
              </a:r>
              <a:endParaRPr lang="en-GB" sz="1800" kern="1200" dirty="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357912" y="692695"/>
              <a:ext cx="4763535" cy="894904"/>
            </a:xfrm>
            <a:custGeom>
              <a:avLst/>
              <a:gdLst>
                <a:gd name="connsiteX0" fmla="*/ 0 w 4763535"/>
                <a:gd name="connsiteY0" fmla="*/ 102549 h 1025491"/>
                <a:gd name="connsiteX1" fmla="*/ 102549 w 4763535"/>
                <a:gd name="connsiteY1" fmla="*/ 0 h 1025491"/>
                <a:gd name="connsiteX2" fmla="*/ 4660986 w 4763535"/>
                <a:gd name="connsiteY2" fmla="*/ 0 h 1025491"/>
                <a:gd name="connsiteX3" fmla="*/ 4763535 w 4763535"/>
                <a:gd name="connsiteY3" fmla="*/ 102549 h 1025491"/>
                <a:gd name="connsiteX4" fmla="*/ 4763535 w 4763535"/>
                <a:gd name="connsiteY4" fmla="*/ 922942 h 1025491"/>
                <a:gd name="connsiteX5" fmla="*/ 4660986 w 4763535"/>
                <a:gd name="connsiteY5" fmla="*/ 1025491 h 1025491"/>
                <a:gd name="connsiteX6" fmla="*/ 102549 w 4763535"/>
                <a:gd name="connsiteY6" fmla="*/ 1025491 h 1025491"/>
                <a:gd name="connsiteX7" fmla="*/ 0 w 4763535"/>
                <a:gd name="connsiteY7" fmla="*/ 922942 h 1025491"/>
                <a:gd name="connsiteX8" fmla="*/ 0 w 4763535"/>
                <a:gd name="connsiteY8" fmla="*/ 102549 h 102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3535" h="1025491">
                  <a:moveTo>
                    <a:pt x="0" y="102549"/>
                  </a:moveTo>
                  <a:cubicBezTo>
                    <a:pt x="0" y="45913"/>
                    <a:pt x="45913" y="0"/>
                    <a:pt x="102549" y="0"/>
                  </a:cubicBezTo>
                  <a:lnTo>
                    <a:pt x="4660986" y="0"/>
                  </a:lnTo>
                  <a:cubicBezTo>
                    <a:pt x="4717622" y="0"/>
                    <a:pt x="4763535" y="45913"/>
                    <a:pt x="4763535" y="102549"/>
                  </a:cubicBezTo>
                  <a:lnTo>
                    <a:pt x="4763535" y="922942"/>
                  </a:lnTo>
                  <a:cubicBezTo>
                    <a:pt x="4763535" y="979578"/>
                    <a:pt x="4717622" y="1025491"/>
                    <a:pt x="4660986" y="1025491"/>
                  </a:cubicBezTo>
                  <a:lnTo>
                    <a:pt x="102549" y="1025491"/>
                  </a:lnTo>
                  <a:cubicBezTo>
                    <a:pt x="45913" y="1025491"/>
                    <a:pt x="0" y="979578"/>
                    <a:pt x="0" y="922942"/>
                  </a:cubicBezTo>
                  <a:lnTo>
                    <a:pt x="0" y="102549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3462491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/>
                <a:t>Planning</a:t>
              </a:r>
              <a:endParaRPr lang="en-GB" sz="1800" kern="1200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580114" y="765778"/>
              <a:ext cx="1406890" cy="717176"/>
            </a:xfrm>
            <a:custGeom>
              <a:avLst/>
              <a:gdLst>
                <a:gd name="connsiteX0" fmla="*/ 0 w 1406890"/>
                <a:gd name="connsiteY0" fmla="*/ 79026 h 790259"/>
                <a:gd name="connsiteX1" fmla="*/ 79026 w 1406890"/>
                <a:gd name="connsiteY1" fmla="*/ 0 h 790259"/>
                <a:gd name="connsiteX2" fmla="*/ 1327864 w 1406890"/>
                <a:gd name="connsiteY2" fmla="*/ 0 h 790259"/>
                <a:gd name="connsiteX3" fmla="*/ 1406890 w 1406890"/>
                <a:gd name="connsiteY3" fmla="*/ 79026 h 790259"/>
                <a:gd name="connsiteX4" fmla="*/ 1406890 w 1406890"/>
                <a:gd name="connsiteY4" fmla="*/ 711233 h 790259"/>
                <a:gd name="connsiteX5" fmla="*/ 1327864 w 1406890"/>
                <a:gd name="connsiteY5" fmla="*/ 790259 h 790259"/>
                <a:gd name="connsiteX6" fmla="*/ 79026 w 1406890"/>
                <a:gd name="connsiteY6" fmla="*/ 790259 h 790259"/>
                <a:gd name="connsiteX7" fmla="*/ 0 w 1406890"/>
                <a:gd name="connsiteY7" fmla="*/ 711233 h 790259"/>
                <a:gd name="connsiteX8" fmla="*/ 0 w 1406890"/>
                <a:gd name="connsiteY8" fmla="*/ 79026 h 79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6890" h="790259">
                  <a:moveTo>
                    <a:pt x="0" y="79026"/>
                  </a:moveTo>
                  <a:cubicBezTo>
                    <a:pt x="0" y="35381"/>
                    <a:pt x="35381" y="0"/>
                    <a:pt x="79026" y="0"/>
                  </a:cubicBezTo>
                  <a:lnTo>
                    <a:pt x="1327864" y="0"/>
                  </a:lnTo>
                  <a:cubicBezTo>
                    <a:pt x="1371509" y="0"/>
                    <a:pt x="1406890" y="35381"/>
                    <a:pt x="1406890" y="79026"/>
                  </a:cubicBezTo>
                  <a:lnTo>
                    <a:pt x="1406890" y="711233"/>
                  </a:lnTo>
                  <a:cubicBezTo>
                    <a:pt x="1406890" y="754878"/>
                    <a:pt x="1371509" y="790259"/>
                    <a:pt x="1327864" y="790259"/>
                  </a:cubicBezTo>
                  <a:lnTo>
                    <a:pt x="79026" y="790259"/>
                  </a:lnTo>
                  <a:cubicBezTo>
                    <a:pt x="35381" y="790259"/>
                    <a:pt x="0" y="754878"/>
                    <a:pt x="0" y="711233"/>
                  </a:cubicBezTo>
                  <a:lnTo>
                    <a:pt x="0" y="790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686" tIns="152686" rIns="152686" bIns="152686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Photograph preparation</a:t>
              </a:r>
              <a:endParaRPr lang="en-GB" sz="1600" kern="1200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555363" y="1482955"/>
              <a:ext cx="1728196" cy="3618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728196" y="0"/>
                  </a:moveTo>
                  <a:lnTo>
                    <a:pt x="1728196" y="180935"/>
                  </a:lnTo>
                  <a:lnTo>
                    <a:pt x="0" y="180935"/>
                  </a:lnTo>
                  <a:lnTo>
                    <a:pt x="0" y="361871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3851918" y="1844826"/>
              <a:ext cx="1406890" cy="787999"/>
            </a:xfrm>
            <a:custGeom>
              <a:avLst/>
              <a:gdLst>
                <a:gd name="connsiteX0" fmla="*/ 0 w 1406890"/>
                <a:gd name="connsiteY0" fmla="*/ 78800 h 787999"/>
                <a:gd name="connsiteX1" fmla="*/ 78800 w 1406890"/>
                <a:gd name="connsiteY1" fmla="*/ 0 h 787999"/>
                <a:gd name="connsiteX2" fmla="*/ 1328090 w 1406890"/>
                <a:gd name="connsiteY2" fmla="*/ 0 h 787999"/>
                <a:gd name="connsiteX3" fmla="*/ 1406890 w 1406890"/>
                <a:gd name="connsiteY3" fmla="*/ 78800 h 787999"/>
                <a:gd name="connsiteX4" fmla="*/ 1406890 w 1406890"/>
                <a:gd name="connsiteY4" fmla="*/ 709199 h 787999"/>
                <a:gd name="connsiteX5" fmla="*/ 1328090 w 1406890"/>
                <a:gd name="connsiteY5" fmla="*/ 787999 h 787999"/>
                <a:gd name="connsiteX6" fmla="*/ 78800 w 1406890"/>
                <a:gd name="connsiteY6" fmla="*/ 787999 h 787999"/>
                <a:gd name="connsiteX7" fmla="*/ 0 w 1406890"/>
                <a:gd name="connsiteY7" fmla="*/ 709199 h 787999"/>
                <a:gd name="connsiteX8" fmla="*/ 0 w 1406890"/>
                <a:gd name="connsiteY8" fmla="*/ 78800 h 78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6890" h="787999">
                  <a:moveTo>
                    <a:pt x="0" y="78800"/>
                  </a:moveTo>
                  <a:cubicBezTo>
                    <a:pt x="0" y="35280"/>
                    <a:pt x="35280" y="0"/>
                    <a:pt x="78800" y="0"/>
                  </a:cubicBezTo>
                  <a:lnTo>
                    <a:pt x="1328090" y="0"/>
                  </a:lnTo>
                  <a:cubicBezTo>
                    <a:pt x="1371610" y="0"/>
                    <a:pt x="1406890" y="35280"/>
                    <a:pt x="1406890" y="78800"/>
                  </a:cubicBezTo>
                  <a:lnTo>
                    <a:pt x="1406890" y="709199"/>
                  </a:lnTo>
                  <a:cubicBezTo>
                    <a:pt x="1406890" y="752719"/>
                    <a:pt x="1371610" y="787999"/>
                    <a:pt x="1328090" y="787999"/>
                  </a:cubicBezTo>
                  <a:lnTo>
                    <a:pt x="78800" y="787999"/>
                  </a:lnTo>
                  <a:cubicBezTo>
                    <a:pt x="35280" y="787999"/>
                    <a:pt x="0" y="752719"/>
                    <a:pt x="0" y="709199"/>
                  </a:cubicBezTo>
                  <a:lnTo>
                    <a:pt x="0" y="788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620" tIns="152620" rIns="152620" bIns="15262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400" kern="12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509643" y="2632826"/>
              <a:ext cx="91440" cy="43613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3613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3851918" y="3068962"/>
              <a:ext cx="1406890" cy="793917"/>
            </a:xfrm>
            <a:custGeom>
              <a:avLst/>
              <a:gdLst>
                <a:gd name="connsiteX0" fmla="*/ 0 w 1406890"/>
                <a:gd name="connsiteY0" fmla="*/ 79392 h 793917"/>
                <a:gd name="connsiteX1" fmla="*/ 79392 w 1406890"/>
                <a:gd name="connsiteY1" fmla="*/ 0 h 793917"/>
                <a:gd name="connsiteX2" fmla="*/ 1327498 w 1406890"/>
                <a:gd name="connsiteY2" fmla="*/ 0 h 793917"/>
                <a:gd name="connsiteX3" fmla="*/ 1406890 w 1406890"/>
                <a:gd name="connsiteY3" fmla="*/ 79392 h 793917"/>
                <a:gd name="connsiteX4" fmla="*/ 1406890 w 1406890"/>
                <a:gd name="connsiteY4" fmla="*/ 714525 h 793917"/>
                <a:gd name="connsiteX5" fmla="*/ 1327498 w 1406890"/>
                <a:gd name="connsiteY5" fmla="*/ 793917 h 793917"/>
                <a:gd name="connsiteX6" fmla="*/ 79392 w 1406890"/>
                <a:gd name="connsiteY6" fmla="*/ 793917 h 793917"/>
                <a:gd name="connsiteX7" fmla="*/ 0 w 1406890"/>
                <a:gd name="connsiteY7" fmla="*/ 714525 h 793917"/>
                <a:gd name="connsiteX8" fmla="*/ 0 w 1406890"/>
                <a:gd name="connsiteY8" fmla="*/ 79392 h 79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6890" h="793917">
                  <a:moveTo>
                    <a:pt x="0" y="79392"/>
                  </a:moveTo>
                  <a:cubicBezTo>
                    <a:pt x="0" y="35545"/>
                    <a:pt x="35545" y="0"/>
                    <a:pt x="79392" y="0"/>
                  </a:cubicBezTo>
                  <a:lnTo>
                    <a:pt x="1327498" y="0"/>
                  </a:lnTo>
                  <a:cubicBezTo>
                    <a:pt x="1371345" y="0"/>
                    <a:pt x="1406890" y="35545"/>
                    <a:pt x="1406890" y="79392"/>
                  </a:cubicBezTo>
                  <a:lnTo>
                    <a:pt x="1406890" y="714525"/>
                  </a:lnTo>
                  <a:cubicBezTo>
                    <a:pt x="1406890" y="758372"/>
                    <a:pt x="1371345" y="793917"/>
                    <a:pt x="1327498" y="793917"/>
                  </a:cubicBezTo>
                  <a:lnTo>
                    <a:pt x="79392" y="793917"/>
                  </a:lnTo>
                  <a:cubicBezTo>
                    <a:pt x="35545" y="793917"/>
                    <a:pt x="0" y="758372"/>
                    <a:pt x="0" y="714525"/>
                  </a:cubicBezTo>
                  <a:lnTo>
                    <a:pt x="0" y="793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793" tIns="152793" rIns="152793" bIns="152793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400" kern="12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237840" y="1482955"/>
              <a:ext cx="91440" cy="3618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6187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5580114" y="1844826"/>
              <a:ext cx="1406890" cy="790259"/>
            </a:xfrm>
            <a:custGeom>
              <a:avLst/>
              <a:gdLst>
                <a:gd name="connsiteX0" fmla="*/ 0 w 1406890"/>
                <a:gd name="connsiteY0" fmla="*/ 79026 h 790259"/>
                <a:gd name="connsiteX1" fmla="*/ 79026 w 1406890"/>
                <a:gd name="connsiteY1" fmla="*/ 0 h 790259"/>
                <a:gd name="connsiteX2" fmla="*/ 1327864 w 1406890"/>
                <a:gd name="connsiteY2" fmla="*/ 0 h 790259"/>
                <a:gd name="connsiteX3" fmla="*/ 1406890 w 1406890"/>
                <a:gd name="connsiteY3" fmla="*/ 79026 h 790259"/>
                <a:gd name="connsiteX4" fmla="*/ 1406890 w 1406890"/>
                <a:gd name="connsiteY4" fmla="*/ 711233 h 790259"/>
                <a:gd name="connsiteX5" fmla="*/ 1327864 w 1406890"/>
                <a:gd name="connsiteY5" fmla="*/ 790259 h 790259"/>
                <a:gd name="connsiteX6" fmla="*/ 79026 w 1406890"/>
                <a:gd name="connsiteY6" fmla="*/ 790259 h 790259"/>
                <a:gd name="connsiteX7" fmla="*/ 0 w 1406890"/>
                <a:gd name="connsiteY7" fmla="*/ 711233 h 790259"/>
                <a:gd name="connsiteX8" fmla="*/ 0 w 1406890"/>
                <a:gd name="connsiteY8" fmla="*/ 79026 h 79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6890" h="790259">
                  <a:moveTo>
                    <a:pt x="0" y="79026"/>
                  </a:moveTo>
                  <a:cubicBezTo>
                    <a:pt x="0" y="35381"/>
                    <a:pt x="35381" y="0"/>
                    <a:pt x="79026" y="0"/>
                  </a:cubicBezTo>
                  <a:lnTo>
                    <a:pt x="1327864" y="0"/>
                  </a:lnTo>
                  <a:cubicBezTo>
                    <a:pt x="1371509" y="0"/>
                    <a:pt x="1406890" y="35381"/>
                    <a:pt x="1406890" y="79026"/>
                  </a:cubicBezTo>
                  <a:lnTo>
                    <a:pt x="1406890" y="711233"/>
                  </a:lnTo>
                  <a:cubicBezTo>
                    <a:pt x="1406890" y="754878"/>
                    <a:pt x="1371509" y="790259"/>
                    <a:pt x="1327864" y="790259"/>
                  </a:cubicBezTo>
                  <a:lnTo>
                    <a:pt x="79026" y="790259"/>
                  </a:lnTo>
                  <a:cubicBezTo>
                    <a:pt x="35381" y="790259"/>
                    <a:pt x="0" y="754878"/>
                    <a:pt x="0" y="711233"/>
                  </a:cubicBezTo>
                  <a:lnTo>
                    <a:pt x="0" y="790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686" tIns="152686" rIns="152686" bIns="152686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400" kern="1200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237840" y="2635086"/>
              <a:ext cx="91440" cy="4338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33875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5580114" y="3068962"/>
              <a:ext cx="1406890" cy="790269"/>
            </a:xfrm>
            <a:custGeom>
              <a:avLst/>
              <a:gdLst>
                <a:gd name="connsiteX0" fmla="*/ 0 w 1406890"/>
                <a:gd name="connsiteY0" fmla="*/ 79027 h 790269"/>
                <a:gd name="connsiteX1" fmla="*/ 79027 w 1406890"/>
                <a:gd name="connsiteY1" fmla="*/ 0 h 790269"/>
                <a:gd name="connsiteX2" fmla="*/ 1327863 w 1406890"/>
                <a:gd name="connsiteY2" fmla="*/ 0 h 790269"/>
                <a:gd name="connsiteX3" fmla="*/ 1406890 w 1406890"/>
                <a:gd name="connsiteY3" fmla="*/ 79027 h 790269"/>
                <a:gd name="connsiteX4" fmla="*/ 1406890 w 1406890"/>
                <a:gd name="connsiteY4" fmla="*/ 711242 h 790269"/>
                <a:gd name="connsiteX5" fmla="*/ 1327863 w 1406890"/>
                <a:gd name="connsiteY5" fmla="*/ 790269 h 790269"/>
                <a:gd name="connsiteX6" fmla="*/ 79027 w 1406890"/>
                <a:gd name="connsiteY6" fmla="*/ 790269 h 790269"/>
                <a:gd name="connsiteX7" fmla="*/ 0 w 1406890"/>
                <a:gd name="connsiteY7" fmla="*/ 711242 h 790269"/>
                <a:gd name="connsiteX8" fmla="*/ 0 w 1406890"/>
                <a:gd name="connsiteY8" fmla="*/ 79027 h 79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6890" h="790269">
                  <a:moveTo>
                    <a:pt x="0" y="79027"/>
                  </a:moveTo>
                  <a:cubicBezTo>
                    <a:pt x="0" y="35382"/>
                    <a:pt x="35382" y="0"/>
                    <a:pt x="79027" y="0"/>
                  </a:cubicBezTo>
                  <a:lnTo>
                    <a:pt x="1327863" y="0"/>
                  </a:lnTo>
                  <a:cubicBezTo>
                    <a:pt x="1371508" y="0"/>
                    <a:pt x="1406890" y="35382"/>
                    <a:pt x="1406890" y="79027"/>
                  </a:cubicBezTo>
                  <a:lnTo>
                    <a:pt x="1406890" y="711242"/>
                  </a:lnTo>
                  <a:cubicBezTo>
                    <a:pt x="1406890" y="754887"/>
                    <a:pt x="1371508" y="790269"/>
                    <a:pt x="1327863" y="790269"/>
                  </a:cubicBezTo>
                  <a:lnTo>
                    <a:pt x="79027" y="790269"/>
                  </a:lnTo>
                  <a:cubicBezTo>
                    <a:pt x="35382" y="790269"/>
                    <a:pt x="0" y="754887"/>
                    <a:pt x="0" y="711242"/>
                  </a:cubicBezTo>
                  <a:lnTo>
                    <a:pt x="0" y="7902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686" tIns="152686" rIns="152686" bIns="152686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400" kern="1200" dirty="0"/>
            </a:p>
          </p:txBody>
        </p:sp>
      </p:grpSp>
      <p:sp>
        <p:nvSpPr>
          <p:cNvPr id="38" name="Freeform 37"/>
          <p:cNvSpPr/>
          <p:nvPr/>
        </p:nvSpPr>
        <p:spPr>
          <a:xfrm>
            <a:off x="3897638" y="4317125"/>
            <a:ext cx="1406890" cy="793917"/>
          </a:xfrm>
          <a:custGeom>
            <a:avLst/>
            <a:gdLst>
              <a:gd name="connsiteX0" fmla="*/ 0 w 1406890"/>
              <a:gd name="connsiteY0" fmla="*/ 79392 h 793917"/>
              <a:gd name="connsiteX1" fmla="*/ 79392 w 1406890"/>
              <a:gd name="connsiteY1" fmla="*/ 0 h 793917"/>
              <a:gd name="connsiteX2" fmla="*/ 1327498 w 1406890"/>
              <a:gd name="connsiteY2" fmla="*/ 0 h 793917"/>
              <a:gd name="connsiteX3" fmla="*/ 1406890 w 1406890"/>
              <a:gd name="connsiteY3" fmla="*/ 79392 h 793917"/>
              <a:gd name="connsiteX4" fmla="*/ 1406890 w 1406890"/>
              <a:gd name="connsiteY4" fmla="*/ 714525 h 793917"/>
              <a:gd name="connsiteX5" fmla="*/ 1327498 w 1406890"/>
              <a:gd name="connsiteY5" fmla="*/ 793917 h 793917"/>
              <a:gd name="connsiteX6" fmla="*/ 79392 w 1406890"/>
              <a:gd name="connsiteY6" fmla="*/ 793917 h 793917"/>
              <a:gd name="connsiteX7" fmla="*/ 0 w 1406890"/>
              <a:gd name="connsiteY7" fmla="*/ 714525 h 793917"/>
              <a:gd name="connsiteX8" fmla="*/ 0 w 1406890"/>
              <a:gd name="connsiteY8" fmla="*/ 79392 h 79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6890" h="793917">
                <a:moveTo>
                  <a:pt x="0" y="79392"/>
                </a:moveTo>
                <a:cubicBezTo>
                  <a:pt x="0" y="35545"/>
                  <a:pt x="35545" y="0"/>
                  <a:pt x="79392" y="0"/>
                </a:cubicBezTo>
                <a:lnTo>
                  <a:pt x="1327498" y="0"/>
                </a:lnTo>
                <a:cubicBezTo>
                  <a:pt x="1371345" y="0"/>
                  <a:pt x="1406890" y="35545"/>
                  <a:pt x="1406890" y="79392"/>
                </a:cubicBezTo>
                <a:lnTo>
                  <a:pt x="1406890" y="714525"/>
                </a:lnTo>
                <a:cubicBezTo>
                  <a:pt x="1406890" y="758372"/>
                  <a:pt x="1371345" y="793917"/>
                  <a:pt x="1327498" y="793917"/>
                </a:cubicBezTo>
                <a:lnTo>
                  <a:pt x="79392" y="793917"/>
                </a:lnTo>
                <a:cubicBezTo>
                  <a:pt x="35545" y="793917"/>
                  <a:pt x="0" y="758372"/>
                  <a:pt x="0" y="714525"/>
                </a:cubicBezTo>
                <a:lnTo>
                  <a:pt x="0" y="7939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793" tIns="152793" rIns="152793" bIns="152793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3400" kern="1200" dirty="0"/>
          </a:p>
        </p:txBody>
      </p:sp>
      <p:sp>
        <p:nvSpPr>
          <p:cNvPr id="39" name="Freeform 38"/>
          <p:cNvSpPr/>
          <p:nvPr/>
        </p:nvSpPr>
        <p:spPr>
          <a:xfrm>
            <a:off x="5580114" y="4317124"/>
            <a:ext cx="1406890" cy="793917"/>
          </a:xfrm>
          <a:custGeom>
            <a:avLst/>
            <a:gdLst>
              <a:gd name="connsiteX0" fmla="*/ 0 w 1406890"/>
              <a:gd name="connsiteY0" fmla="*/ 79392 h 793917"/>
              <a:gd name="connsiteX1" fmla="*/ 79392 w 1406890"/>
              <a:gd name="connsiteY1" fmla="*/ 0 h 793917"/>
              <a:gd name="connsiteX2" fmla="*/ 1327498 w 1406890"/>
              <a:gd name="connsiteY2" fmla="*/ 0 h 793917"/>
              <a:gd name="connsiteX3" fmla="*/ 1406890 w 1406890"/>
              <a:gd name="connsiteY3" fmla="*/ 79392 h 793917"/>
              <a:gd name="connsiteX4" fmla="*/ 1406890 w 1406890"/>
              <a:gd name="connsiteY4" fmla="*/ 714525 h 793917"/>
              <a:gd name="connsiteX5" fmla="*/ 1327498 w 1406890"/>
              <a:gd name="connsiteY5" fmla="*/ 793917 h 793917"/>
              <a:gd name="connsiteX6" fmla="*/ 79392 w 1406890"/>
              <a:gd name="connsiteY6" fmla="*/ 793917 h 793917"/>
              <a:gd name="connsiteX7" fmla="*/ 0 w 1406890"/>
              <a:gd name="connsiteY7" fmla="*/ 714525 h 793917"/>
              <a:gd name="connsiteX8" fmla="*/ 0 w 1406890"/>
              <a:gd name="connsiteY8" fmla="*/ 79392 h 79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6890" h="793917">
                <a:moveTo>
                  <a:pt x="0" y="79392"/>
                </a:moveTo>
                <a:cubicBezTo>
                  <a:pt x="0" y="35545"/>
                  <a:pt x="35545" y="0"/>
                  <a:pt x="79392" y="0"/>
                </a:cubicBezTo>
                <a:lnTo>
                  <a:pt x="1327498" y="0"/>
                </a:lnTo>
                <a:cubicBezTo>
                  <a:pt x="1371345" y="0"/>
                  <a:pt x="1406890" y="35545"/>
                  <a:pt x="1406890" y="79392"/>
                </a:cubicBezTo>
                <a:lnTo>
                  <a:pt x="1406890" y="714525"/>
                </a:lnTo>
                <a:cubicBezTo>
                  <a:pt x="1406890" y="758372"/>
                  <a:pt x="1371345" y="793917"/>
                  <a:pt x="1327498" y="793917"/>
                </a:cubicBezTo>
                <a:lnTo>
                  <a:pt x="79392" y="793917"/>
                </a:lnTo>
                <a:cubicBezTo>
                  <a:pt x="35545" y="793917"/>
                  <a:pt x="0" y="758372"/>
                  <a:pt x="0" y="714525"/>
                </a:cubicBezTo>
                <a:lnTo>
                  <a:pt x="0" y="7939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793" tIns="152793" rIns="152793" bIns="152793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3400" kern="1200" dirty="0"/>
          </a:p>
        </p:txBody>
      </p:sp>
      <p:sp>
        <p:nvSpPr>
          <p:cNvPr id="40" name="Freeform 39"/>
          <p:cNvSpPr/>
          <p:nvPr/>
        </p:nvSpPr>
        <p:spPr>
          <a:xfrm>
            <a:off x="3897638" y="5539797"/>
            <a:ext cx="1406890" cy="793917"/>
          </a:xfrm>
          <a:custGeom>
            <a:avLst/>
            <a:gdLst>
              <a:gd name="connsiteX0" fmla="*/ 0 w 1406890"/>
              <a:gd name="connsiteY0" fmla="*/ 79392 h 793917"/>
              <a:gd name="connsiteX1" fmla="*/ 79392 w 1406890"/>
              <a:gd name="connsiteY1" fmla="*/ 0 h 793917"/>
              <a:gd name="connsiteX2" fmla="*/ 1327498 w 1406890"/>
              <a:gd name="connsiteY2" fmla="*/ 0 h 793917"/>
              <a:gd name="connsiteX3" fmla="*/ 1406890 w 1406890"/>
              <a:gd name="connsiteY3" fmla="*/ 79392 h 793917"/>
              <a:gd name="connsiteX4" fmla="*/ 1406890 w 1406890"/>
              <a:gd name="connsiteY4" fmla="*/ 714525 h 793917"/>
              <a:gd name="connsiteX5" fmla="*/ 1327498 w 1406890"/>
              <a:gd name="connsiteY5" fmla="*/ 793917 h 793917"/>
              <a:gd name="connsiteX6" fmla="*/ 79392 w 1406890"/>
              <a:gd name="connsiteY6" fmla="*/ 793917 h 793917"/>
              <a:gd name="connsiteX7" fmla="*/ 0 w 1406890"/>
              <a:gd name="connsiteY7" fmla="*/ 714525 h 793917"/>
              <a:gd name="connsiteX8" fmla="*/ 0 w 1406890"/>
              <a:gd name="connsiteY8" fmla="*/ 79392 h 79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6890" h="793917">
                <a:moveTo>
                  <a:pt x="0" y="79392"/>
                </a:moveTo>
                <a:cubicBezTo>
                  <a:pt x="0" y="35545"/>
                  <a:pt x="35545" y="0"/>
                  <a:pt x="79392" y="0"/>
                </a:cubicBezTo>
                <a:lnTo>
                  <a:pt x="1327498" y="0"/>
                </a:lnTo>
                <a:cubicBezTo>
                  <a:pt x="1371345" y="0"/>
                  <a:pt x="1406890" y="35545"/>
                  <a:pt x="1406890" y="79392"/>
                </a:cubicBezTo>
                <a:lnTo>
                  <a:pt x="1406890" y="714525"/>
                </a:lnTo>
                <a:cubicBezTo>
                  <a:pt x="1406890" y="758372"/>
                  <a:pt x="1371345" y="793917"/>
                  <a:pt x="1327498" y="793917"/>
                </a:cubicBezTo>
                <a:lnTo>
                  <a:pt x="79392" y="793917"/>
                </a:lnTo>
                <a:cubicBezTo>
                  <a:pt x="35545" y="793917"/>
                  <a:pt x="0" y="758372"/>
                  <a:pt x="0" y="714525"/>
                </a:cubicBezTo>
                <a:lnTo>
                  <a:pt x="0" y="7939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793" tIns="152793" rIns="152793" bIns="152793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3400" kern="1200" dirty="0"/>
          </a:p>
        </p:txBody>
      </p:sp>
      <p:sp>
        <p:nvSpPr>
          <p:cNvPr id="41" name="Freeform 40"/>
          <p:cNvSpPr/>
          <p:nvPr/>
        </p:nvSpPr>
        <p:spPr>
          <a:xfrm>
            <a:off x="5580115" y="5530202"/>
            <a:ext cx="1406890" cy="793917"/>
          </a:xfrm>
          <a:custGeom>
            <a:avLst/>
            <a:gdLst>
              <a:gd name="connsiteX0" fmla="*/ 0 w 1406890"/>
              <a:gd name="connsiteY0" fmla="*/ 79392 h 793917"/>
              <a:gd name="connsiteX1" fmla="*/ 79392 w 1406890"/>
              <a:gd name="connsiteY1" fmla="*/ 0 h 793917"/>
              <a:gd name="connsiteX2" fmla="*/ 1327498 w 1406890"/>
              <a:gd name="connsiteY2" fmla="*/ 0 h 793917"/>
              <a:gd name="connsiteX3" fmla="*/ 1406890 w 1406890"/>
              <a:gd name="connsiteY3" fmla="*/ 79392 h 793917"/>
              <a:gd name="connsiteX4" fmla="*/ 1406890 w 1406890"/>
              <a:gd name="connsiteY4" fmla="*/ 714525 h 793917"/>
              <a:gd name="connsiteX5" fmla="*/ 1327498 w 1406890"/>
              <a:gd name="connsiteY5" fmla="*/ 793917 h 793917"/>
              <a:gd name="connsiteX6" fmla="*/ 79392 w 1406890"/>
              <a:gd name="connsiteY6" fmla="*/ 793917 h 793917"/>
              <a:gd name="connsiteX7" fmla="*/ 0 w 1406890"/>
              <a:gd name="connsiteY7" fmla="*/ 714525 h 793917"/>
              <a:gd name="connsiteX8" fmla="*/ 0 w 1406890"/>
              <a:gd name="connsiteY8" fmla="*/ 79392 h 79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6890" h="793917">
                <a:moveTo>
                  <a:pt x="0" y="79392"/>
                </a:moveTo>
                <a:cubicBezTo>
                  <a:pt x="0" y="35545"/>
                  <a:pt x="35545" y="0"/>
                  <a:pt x="79392" y="0"/>
                </a:cubicBezTo>
                <a:lnTo>
                  <a:pt x="1327498" y="0"/>
                </a:lnTo>
                <a:cubicBezTo>
                  <a:pt x="1371345" y="0"/>
                  <a:pt x="1406890" y="35545"/>
                  <a:pt x="1406890" y="79392"/>
                </a:cubicBezTo>
                <a:lnTo>
                  <a:pt x="1406890" y="714525"/>
                </a:lnTo>
                <a:cubicBezTo>
                  <a:pt x="1406890" y="758372"/>
                  <a:pt x="1371345" y="793917"/>
                  <a:pt x="1327498" y="793917"/>
                </a:cubicBezTo>
                <a:lnTo>
                  <a:pt x="79392" y="793917"/>
                </a:lnTo>
                <a:cubicBezTo>
                  <a:pt x="35545" y="793917"/>
                  <a:pt x="0" y="758372"/>
                  <a:pt x="0" y="714525"/>
                </a:cubicBezTo>
                <a:lnTo>
                  <a:pt x="0" y="7939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793" tIns="152793" rIns="152793" bIns="152793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3400" kern="1200" dirty="0"/>
          </a:p>
        </p:txBody>
      </p:sp>
      <p:sp>
        <p:nvSpPr>
          <p:cNvPr id="42" name="Freeform 41"/>
          <p:cNvSpPr/>
          <p:nvPr/>
        </p:nvSpPr>
        <p:spPr>
          <a:xfrm>
            <a:off x="6205246" y="3883250"/>
            <a:ext cx="91440" cy="4338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33875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Freeform 42"/>
          <p:cNvSpPr/>
          <p:nvPr/>
        </p:nvSpPr>
        <p:spPr>
          <a:xfrm>
            <a:off x="6207355" y="5111042"/>
            <a:ext cx="91440" cy="4338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33875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Freeform 43"/>
          <p:cNvSpPr/>
          <p:nvPr/>
        </p:nvSpPr>
        <p:spPr>
          <a:xfrm>
            <a:off x="4546456" y="3862879"/>
            <a:ext cx="91440" cy="4338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33875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Freeform 44"/>
          <p:cNvSpPr/>
          <p:nvPr/>
        </p:nvSpPr>
        <p:spPr>
          <a:xfrm>
            <a:off x="4546456" y="5096327"/>
            <a:ext cx="91440" cy="4338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33875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Rectangle 47"/>
          <p:cNvSpPr/>
          <p:nvPr/>
        </p:nvSpPr>
        <p:spPr>
          <a:xfrm>
            <a:off x="3761672" y="1944489"/>
            <a:ext cx="1657789" cy="760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dirty="0" smtClean="0">
                <a:solidFill>
                  <a:schemeClr val="bg1"/>
                </a:solidFill>
              </a:rPr>
              <a:t>Training in presenting foods for assessment within group</a:t>
            </a:r>
          </a:p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dirty="0" smtClean="0">
                <a:solidFill>
                  <a:schemeClr val="bg1"/>
                </a:solidFill>
              </a:rPr>
              <a:t>36 foods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54665" y="1944489"/>
            <a:ext cx="1657789" cy="760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dirty="0" smtClean="0">
                <a:solidFill>
                  <a:schemeClr val="bg1"/>
                </a:solidFill>
              </a:rPr>
              <a:t>Training in presenting photos for assessment within group</a:t>
            </a:r>
          </a:p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dirty="0" smtClean="0">
                <a:solidFill>
                  <a:schemeClr val="bg1"/>
                </a:solidFill>
              </a:rPr>
              <a:t>36 photos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761672" y="1944489"/>
            <a:ext cx="1657789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dirty="0" smtClean="0">
                <a:solidFill>
                  <a:schemeClr val="bg1"/>
                </a:solidFill>
              </a:rPr>
              <a:t>Training in presenting foods for assessment within group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803775" y="3115277"/>
            <a:ext cx="1488143" cy="760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dirty="0" smtClean="0">
                <a:solidFill>
                  <a:schemeClr val="bg1"/>
                </a:solidFill>
              </a:rPr>
              <a:t>Baseline Test with 12 randomly selected foods </a:t>
            </a:r>
          </a:p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dirty="0" smtClean="0">
                <a:solidFill>
                  <a:schemeClr val="bg1"/>
                </a:solidFill>
              </a:rPr>
              <a:t>Using participants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71121" y="3139896"/>
            <a:ext cx="1488143" cy="760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dirty="0" smtClean="0">
                <a:solidFill>
                  <a:schemeClr val="bg1"/>
                </a:solidFill>
              </a:rPr>
              <a:t>Baseline Test with 12 randomly selected photographs </a:t>
            </a:r>
          </a:p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dirty="0" smtClean="0">
                <a:solidFill>
                  <a:schemeClr val="bg1"/>
                </a:solidFill>
              </a:rPr>
              <a:t>Using participants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57011" y="4409769"/>
            <a:ext cx="1488143" cy="608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dirty="0" smtClean="0">
                <a:solidFill>
                  <a:schemeClr val="bg1"/>
                </a:solidFill>
              </a:rPr>
              <a:t>Training session all foods</a:t>
            </a:r>
          </a:p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dirty="0" smtClean="0">
                <a:solidFill>
                  <a:schemeClr val="bg1"/>
                </a:solidFill>
              </a:rPr>
              <a:t>Using participants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506894" y="4399938"/>
            <a:ext cx="1488143" cy="608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dirty="0" smtClean="0">
                <a:solidFill>
                  <a:schemeClr val="bg1"/>
                </a:solidFill>
              </a:rPr>
              <a:t>Training session all photographs</a:t>
            </a:r>
          </a:p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dirty="0" smtClean="0">
                <a:solidFill>
                  <a:schemeClr val="bg1"/>
                </a:solidFill>
              </a:rPr>
              <a:t>Using participants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857010" y="5544917"/>
            <a:ext cx="1488143" cy="760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dirty="0" smtClean="0">
                <a:solidFill>
                  <a:schemeClr val="bg1"/>
                </a:solidFill>
              </a:rPr>
              <a:t>Follow up assessment of 12 randomly selected  foods</a:t>
            </a:r>
          </a:p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dirty="0" smtClean="0">
                <a:solidFill>
                  <a:schemeClr val="bg1"/>
                </a:solidFill>
              </a:rPr>
              <a:t>Using participants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515665" y="5572736"/>
            <a:ext cx="1488143" cy="760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dirty="0" smtClean="0">
                <a:solidFill>
                  <a:schemeClr val="bg1"/>
                </a:solidFill>
              </a:rPr>
              <a:t>Follow up assessment of 12 randomly selected  photos</a:t>
            </a:r>
          </a:p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dirty="0" smtClean="0">
                <a:solidFill>
                  <a:schemeClr val="bg1"/>
                </a:solidFill>
              </a:rPr>
              <a:t>Using participants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2354398" y="216285"/>
            <a:ext cx="4763535" cy="512745"/>
          </a:xfrm>
          <a:custGeom>
            <a:avLst/>
            <a:gdLst>
              <a:gd name="connsiteX0" fmla="*/ 0 w 4763535"/>
              <a:gd name="connsiteY0" fmla="*/ 102549 h 1025491"/>
              <a:gd name="connsiteX1" fmla="*/ 102549 w 4763535"/>
              <a:gd name="connsiteY1" fmla="*/ 0 h 1025491"/>
              <a:gd name="connsiteX2" fmla="*/ 4660986 w 4763535"/>
              <a:gd name="connsiteY2" fmla="*/ 0 h 1025491"/>
              <a:gd name="connsiteX3" fmla="*/ 4763535 w 4763535"/>
              <a:gd name="connsiteY3" fmla="*/ 102549 h 1025491"/>
              <a:gd name="connsiteX4" fmla="*/ 4763535 w 4763535"/>
              <a:gd name="connsiteY4" fmla="*/ 922942 h 1025491"/>
              <a:gd name="connsiteX5" fmla="*/ 4660986 w 4763535"/>
              <a:gd name="connsiteY5" fmla="*/ 1025491 h 1025491"/>
              <a:gd name="connsiteX6" fmla="*/ 102549 w 4763535"/>
              <a:gd name="connsiteY6" fmla="*/ 1025491 h 1025491"/>
              <a:gd name="connsiteX7" fmla="*/ 0 w 4763535"/>
              <a:gd name="connsiteY7" fmla="*/ 922942 h 1025491"/>
              <a:gd name="connsiteX8" fmla="*/ 0 w 4763535"/>
              <a:gd name="connsiteY8" fmla="*/ 102549 h 102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3535" h="1025491">
                <a:moveTo>
                  <a:pt x="0" y="102549"/>
                </a:moveTo>
                <a:cubicBezTo>
                  <a:pt x="0" y="45913"/>
                  <a:pt x="45913" y="0"/>
                  <a:pt x="102549" y="0"/>
                </a:cubicBezTo>
                <a:lnTo>
                  <a:pt x="4660986" y="0"/>
                </a:lnTo>
                <a:cubicBezTo>
                  <a:pt x="4717622" y="0"/>
                  <a:pt x="4763535" y="45913"/>
                  <a:pt x="4763535" y="102549"/>
                </a:cubicBezTo>
                <a:lnTo>
                  <a:pt x="4763535" y="922942"/>
                </a:lnTo>
                <a:cubicBezTo>
                  <a:pt x="4763535" y="979578"/>
                  <a:pt x="4717622" y="1025491"/>
                  <a:pt x="4660986" y="1025491"/>
                </a:cubicBezTo>
                <a:lnTo>
                  <a:pt x="102549" y="1025491"/>
                </a:lnTo>
                <a:cubicBezTo>
                  <a:pt x="45913" y="1025491"/>
                  <a:pt x="0" y="979578"/>
                  <a:pt x="0" y="922942"/>
                </a:cubicBezTo>
                <a:lnTo>
                  <a:pt x="0" y="102549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3462491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00" kern="1200" dirty="0" smtClean="0"/>
              <a:t>Introduction to project  </a:t>
            </a:r>
            <a:endParaRPr lang="en-GB" sz="1800" kern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33A4-8CC9-4BE9-87A0-A1D4495DB80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616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52252" y="5718679"/>
            <a:ext cx="877470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L-Shape 2"/>
          <p:cNvSpPr/>
          <p:nvPr/>
        </p:nvSpPr>
        <p:spPr>
          <a:xfrm>
            <a:off x="925028" y="2924945"/>
            <a:ext cx="6887332" cy="3096343"/>
          </a:xfrm>
          <a:prstGeom prst="corner">
            <a:avLst>
              <a:gd name="adj1" fmla="val 32135"/>
              <a:gd name="adj2" fmla="val 361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L-Shape 3"/>
          <p:cNvSpPr/>
          <p:nvPr/>
        </p:nvSpPr>
        <p:spPr>
          <a:xfrm rot="10800000">
            <a:off x="4860032" y="620688"/>
            <a:ext cx="2919004" cy="2088232"/>
          </a:xfrm>
          <a:prstGeom prst="corner">
            <a:avLst>
              <a:gd name="adj1" fmla="val 40897"/>
              <a:gd name="adj2" fmla="val 44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L-Shape 4"/>
          <p:cNvSpPr/>
          <p:nvPr/>
        </p:nvSpPr>
        <p:spPr>
          <a:xfrm rot="10800000" flipH="1">
            <a:off x="925028" y="620685"/>
            <a:ext cx="2638860" cy="2304257"/>
          </a:xfrm>
          <a:prstGeom prst="corner">
            <a:avLst>
              <a:gd name="adj1" fmla="val 37263"/>
              <a:gd name="adj2" fmla="val 479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876256" y="3789040"/>
            <a:ext cx="93610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Triangle 6"/>
          <p:cNvSpPr/>
          <p:nvPr/>
        </p:nvSpPr>
        <p:spPr>
          <a:xfrm>
            <a:off x="7779036" y="2708920"/>
            <a:ext cx="321356" cy="108012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203848" y="2525653"/>
            <a:ext cx="2664296" cy="723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203848" y="3248980"/>
            <a:ext cx="576064" cy="464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292080" y="3260907"/>
            <a:ext cx="576064" cy="464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nnector 10"/>
          <p:cNvSpPr/>
          <p:nvPr/>
        </p:nvSpPr>
        <p:spPr>
          <a:xfrm>
            <a:off x="1441852" y="921186"/>
            <a:ext cx="490099" cy="36004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8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2123728" y="921186"/>
            <a:ext cx="480769" cy="36004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9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1400190" y="1428915"/>
            <a:ext cx="487344" cy="42671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7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15616" y="2132856"/>
            <a:ext cx="652473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639607" y="2599284"/>
            <a:ext cx="652473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118371" y="4473116"/>
            <a:ext cx="652473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018071" y="1556792"/>
            <a:ext cx="652473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018070" y="4347503"/>
            <a:ext cx="652473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915816" y="836712"/>
            <a:ext cx="432048" cy="4445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275856" y="2780928"/>
            <a:ext cx="432048" cy="6166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347864" y="5357753"/>
            <a:ext cx="432048" cy="4445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990499" y="878949"/>
            <a:ext cx="432048" cy="4445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5102514" y="5369400"/>
            <a:ext cx="432048" cy="4445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Connector 23"/>
          <p:cNvSpPr/>
          <p:nvPr/>
        </p:nvSpPr>
        <p:spPr>
          <a:xfrm>
            <a:off x="1350178" y="2995328"/>
            <a:ext cx="360040" cy="36004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6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1375855" y="3481382"/>
            <a:ext cx="360040" cy="36004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1398089" y="3987463"/>
            <a:ext cx="360040" cy="36004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5580112" y="878949"/>
            <a:ext cx="504610" cy="36004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>
                <a:solidFill>
                  <a:schemeClr val="tx1"/>
                </a:solidFill>
              </a:rPr>
              <a:t>10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6135041" y="882407"/>
            <a:ext cx="511720" cy="36004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11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6675575" y="904190"/>
            <a:ext cx="558179" cy="36004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12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6696236" y="5250180"/>
            <a:ext cx="360040" cy="36004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Flowchart: Connector 30"/>
          <p:cNvSpPr/>
          <p:nvPr/>
        </p:nvSpPr>
        <p:spPr>
          <a:xfrm>
            <a:off x="6237122" y="5250180"/>
            <a:ext cx="360040" cy="36004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Flowchart: Connector 31"/>
          <p:cNvSpPr/>
          <p:nvPr/>
        </p:nvSpPr>
        <p:spPr>
          <a:xfrm>
            <a:off x="5725402" y="5250180"/>
            <a:ext cx="360040" cy="36004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23728" y="3725711"/>
            <a:ext cx="51100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 smtClean="0"/>
          </a:p>
          <a:p>
            <a:r>
              <a:rPr lang="en-GB" dirty="0" smtClean="0"/>
              <a:t>	Key:</a:t>
            </a:r>
            <a:r>
              <a:rPr lang="en-GB" dirty="0"/>
              <a:t>	</a:t>
            </a:r>
            <a:r>
              <a:rPr lang="en-GB" dirty="0" smtClean="0"/>
              <a:t>Hob</a:t>
            </a:r>
          </a:p>
          <a:p>
            <a:r>
              <a:rPr lang="en-GB" dirty="0"/>
              <a:t>	</a:t>
            </a:r>
            <a:r>
              <a:rPr lang="en-GB" dirty="0" smtClean="0"/>
              <a:t>	Sink</a:t>
            </a:r>
          </a:p>
          <a:p>
            <a:r>
              <a:rPr lang="en-GB" dirty="0"/>
              <a:t>	</a:t>
            </a:r>
            <a:r>
              <a:rPr lang="en-GB" dirty="0" smtClean="0"/>
              <a:t>	Sample food</a:t>
            </a:r>
            <a:endParaRPr lang="en-GB" dirty="0"/>
          </a:p>
        </p:txBody>
      </p:sp>
      <p:sp>
        <p:nvSpPr>
          <p:cNvPr id="34" name="Flowchart: Connector 33"/>
          <p:cNvSpPr/>
          <p:nvPr/>
        </p:nvSpPr>
        <p:spPr>
          <a:xfrm>
            <a:off x="5251111" y="4671138"/>
            <a:ext cx="190840" cy="18002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235417" y="4061083"/>
            <a:ext cx="222227" cy="2127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254914" y="4361987"/>
            <a:ext cx="216024" cy="222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Bent Arrow 48"/>
          <p:cNvSpPr/>
          <p:nvPr/>
        </p:nvSpPr>
        <p:spPr>
          <a:xfrm>
            <a:off x="2424706" y="1784230"/>
            <a:ext cx="831484" cy="746838"/>
          </a:xfrm>
          <a:prstGeom prst="ben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Bent Arrow 49"/>
          <p:cNvSpPr/>
          <p:nvPr/>
        </p:nvSpPr>
        <p:spPr>
          <a:xfrm rot="5400000">
            <a:off x="5854756" y="1684595"/>
            <a:ext cx="831484" cy="746838"/>
          </a:xfrm>
          <a:prstGeom prst="ben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 rot="10800000">
            <a:off x="5804362" y="4167482"/>
            <a:ext cx="831484" cy="746838"/>
          </a:xfrm>
          <a:prstGeom prst="ben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Bent Arrow 51"/>
          <p:cNvSpPr/>
          <p:nvPr/>
        </p:nvSpPr>
        <p:spPr>
          <a:xfrm rot="16200000">
            <a:off x="2249711" y="4065365"/>
            <a:ext cx="831484" cy="746838"/>
          </a:xfrm>
          <a:prstGeom prst="ben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75506" y="240236"/>
            <a:ext cx="478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Layout and flow around the food skills laboratory</a:t>
            </a:r>
            <a:endParaRPr lang="en-GB" dirty="0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33A4-8CC9-4BE9-87A0-A1D4495DB80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335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Proposed foods for testing</a:t>
            </a:r>
            <a:br>
              <a:rPr lang="en-GB" dirty="0" smtClean="0"/>
            </a:br>
            <a:r>
              <a:rPr lang="en-GB" sz="2700" dirty="0" smtClean="0"/>
              <a:t>Each was presented as either small/ medium or large portions (Note: the size of the portion were randomised, not the food)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 </a:t>
            </a:r>
            <a:r>
              <a:rPr lang="en-GB" dirty="0" smtClean="0"/>
              <a:t>Mashed potato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Boiled rice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Pasta/ spaghetti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Jam on toast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Cornflakes/ Rice </a:t>
            </a:r>
            <a:r>
              <a:rPr lang="en-GB" dirty="0" err="1" smtClean="0"/>
              <a:t>Krispies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Porridge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GB" dirty="0" smtClean="0"/>
              <a:t>Sausages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GB" dirty="0" smtClean="0"/>
              <a:t>Baked beans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GB" dirty="0" smtClean="0"/>
              <a:t>Mixed vegetables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GB" dirty="0" smtClean="0"/>
              <a:t>Cheese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GB" dirty="0" smtClean="0"/>
              <a:t>Sliced meats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GB" dirty="0" smtClean="0"/>
              <a:t>Crisps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33A4-8CC9-4BE9-87A0-A1D4495DB80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233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Intervention: Real or Photo?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564"/>
            <a:ext cx="8229600" cy="4592037"/>
          </a:xfrm>
        </p:spPr>
        <p:txBody>
          <a:bodyPr/>
          <a:lstStyle/>
          <a:p>
            <a:r>
              <a:rPr lang="en-US" dirty="0" smtClean="0"/>
              <a:t>Back to the quiz…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817090"/>
              </p:ext>
            </p:extLst>
          </p:nvPr>
        </p:nvGraphicFramePr>
        <p:xfrm>
          <a:off x="308308" y="1981092"/>
          <a:ext cx="8378491" cy="360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94623"/>
                <a:gridCol w="2094623"/>
                <a:gridCol w="2286109"/>
                <a:gridCol w="19031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Food / </a:t>
                      </a:r>
                      <a:r>
                        <a:rPr lang="en-US" baseline="0" smtClean="0"/>
                        <a:t> </a:t>
                      </a:r>
                      <a:r>
                        <a:rPr lang="en-US" baseline="0" dirty="0" smtClean="0"/>
                        <a:t>Picture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Portion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Portion Weight (g)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 Content (Kcal)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Pasta</a:t>
                      </a:r>
                      <a:r>
                        <a:rPr lang="en-US" baseline="0" dirty="0" smtClean="0"/>
                        <a:t> Picture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Rice Picture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Real</a:t>
                      </a:r>
                      <a:r>
                        <a:rPr lang="en-US" baseline="0" dirty="0" smtClean="0"/>
                        <a:t> Pasta Cooked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Real Rice Cooked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Real Pasta Dried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Real Rice Dried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r>
                        <a:rPr lang="en-US" baseline="0" dirty="0" smtClean="0"/>
                        <a:t> 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 Pasta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63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Layers – Research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Planning studies</a:t>
            </a:r>
          </a:p>
          <a:p>
            <a:pPr marL="457200" lvl="1" indent="0">
              <a:buNone/>
            </a:pPr>
            <a:r>
              <a:rPr lang="en-US" dirty="0" smtClean="0"/>
              <a:t>Carrying out studies – logistics of having things in the right place at the right time</a:t>
            </a:r>
          </a:p>
          <a:p>
            <a:pPr marL="457200" lvl="1" indent="0">
              <a:buNone/>
            </a:pPr>
            <a:r>
              <a:rPr lang="en-US" dirty="0" smtClean="0"/>
              <a:t>Costs and resources</a:t>
            </a:r>
          </a:p>
          <a:p>
            <a:pPr marL="457200" lvl="1" indent="0">
              <a:buNone/>
            </a:pPr>
            <a:r>
              <a:rPr lang="en-US" dirty="0" smtClean="0"/>
              <a:t>Permissions and ethics</a:t>
            </a:r>
          </a:p>
          <a:p>
            <a:pPr marL="457200" lvl="1" indent="0">
              <a:buNone/>
            </a:pPr>
            <a:r>
              <a:rPr lang="en-US" dirty="0" smtClean="0"/>
              <a:t>Managing participant involvement</a:t>
            </a:r>
          </a:p>
          <a:p>
            <a:pPr marL="457200" lvl="1" indent="0">
              <a:buNone/>
            </a:pPr>
            <a:r>
              <a:rPr lang="en-US" dirty="0" smtClean="0"/>
              <a:t>Developing and then following a protocol – data collection and teaching</a:t>
            </a:r>
          </a:p>
        </p:txBody>
      </p:sp>
    </p:spTree>
    <p:extLst>
      <p:ext uri="{BB962C8B-B14F-4D97-AF65-F5344CB8AC3E}">
        <p14:creationId xmlns:p14="http://schemas.microsoft.com/office/powerpoint/2010/main" val="2870201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Layers – </a:t>
            </a:r>
            <a:r>
              <a:rPr lang="en-US" dirty="0" smtClean="0"/>
              <a:t>Portion Size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skill in the dietetic curriculum from the British Dietetic Association</a:t>
            </a:r>
          </a:p>
          <a:p>
            <a:r>
              <a:rPr lang="en-US" dirty="0" smtClean="0"/>
              <a:t>Need it to assess and education patients</a:t>
            </a:r>
          </a:p>
          <a:p>
            <a:r>
              <a:rPr lang="en-US" dirty="0" smtClean="0"/>
              <a:t>In industry to make estimates of quantities in food manufacture and product development</a:t>
            </a:r>
          </a:p>
          <a:p>
            <a:r>
              <a:rPr lang="en-US" dirty="0" smtClean="0"/>
              <a:t>Research tool in estimating food intake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669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Layers – </a:t>
            </a:r>
            <a:r>
              <a:rPr lang="en-US" dirty="0" smtClean="0"/>
              <a:t>Teaching </a:t>
            </a:r>
            <a:r>
              <a:rPr lang="en-US" dirty="0"/>
              <a:t>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Nutrition is a knowledge transfer science – key is to educate the general public</a:t>
            </a:r>
          </a:p>
          <a:p>
            <a:r>
              <a:rPr lang="en-US" dirty="0" smtClean="0"/>
              <a:t>Safe place to test and develop lesson plans and teaching – before placements</a:t>
            </a:r>
          </a:p>
          <a:p>
            <a:r>
              <a:rPr lang="en-US" dirty="0" smtClean="0"/>
              <a:t>Key of consistency same message delivered but adapted to the individual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96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Session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82068"/>
          </a:xfrm>
        </p:spPr>
        <p:txBody>
          <a:bodyPr/>
          <a:lstStyle/>
          <a:p>
            <a:r>
              <a:rPr lang="en-GB" dirty="0" smtClean="0"/>
              <a:t>Background </a:t>
            </a:r>
          </a:p>
          <a:p>
            <a:r>
              <a:rPr lang="en-GB" dirty="0" smtClean="0"/>
              <a:t>Aims of the project</a:t>
            </a:r>
          </a:p>
          <a:p>
            <a:r>
              <a:rPr lang="en-GB" dirty="0" smtClean="0"/>
              <a:t>The project plan</a:t>
            </a:r>
          </a:p>
          <a:p>
            <a:r>
              <a:rPr lang="en-GB" dirty="0" smtClean="0"/>
              <a:t>Real or Photo?</a:t>
            </a:r>
          </a:p>
          <a:p>
            <a:r>
              <a:rPr lang="en-GB" dirty="0" smtClean="0"/>
              <a:t>The layers…</a:t>
            </a:r>
          </a:p>
          <a:p>
            <a:r>
              <a:rPr lang="en-GB" dirty="0" smtClean="0"/>
              <a:t>Successes and Challenges</a:t>
            </a:r>
          </a:p>
          <a:p>
            <a:r>
              <a:rPr lang="en-GB" dirty="0" smtClean="0"/>
              <a:t>What next?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Layers – </a:t>
            </a:r>
            <a:r>
              <a:rPr lang="en-US" dirty="0" smtClean="0"/>
              <a:t>Data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32" y="1283646"/>
            <a:ext cx="3673958" cy="2264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359" y="1337980"/>
            <a:ext cx="3647611" cy="2210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32" y="3548437"/>
            <a:ext cx="3673958" cy="2164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156" y="3548437"/>
            <a:ext cx="3820024" cy="20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43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266" y="155187"/>
            <a:ext cx="5709469" cy="554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80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was difficult to allow the students make  mistakes</a:t>
            </a:r>
          </a:p>
          <a:p>
            <a:r>
              <a:rPr lang="en-US" dirty="0" smtClean="0"/>
              <a:t>Design included avoidable sources of confounding factors</a:t>
            </a:r>
          </a:p>
          <a:p>
            <a:r>
              <a:rPr lang="en-US" dirty="0" smtClean="0"/>
              <a:t>Key was the development of an understanding of research process, not necessarily delivering a robust study design</a:t>
            </a:r>
          </a:p>
        </p:txBody>
      </p:sp>
    </p:spTree>
    <p:extLst>
      <p:ext uri="{BB962C8B-B14F-4D97-AF65-F5344CB8AC3E}">
        <p14:creationId xmlns:p14="http://schemas.microsoft.com/office/powerpoint/2010/main" val="1223708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next cohort – do we reduce the level of confounding factors (or let the students decide)?</a:t>
            </a:r>
          </a:p>
          <a:p>
            <a:r>
              <a:rPr lang="en-US" dirty="0" smtClean="0"/>
              <a:t>Work-based learning students to develop resources for teaching portion sizes </a:t>
            </a:r>
          </a:p>
          <a:p>
            <a:r>
              <a:rPr lang="en-US" dirty="0" smtClean="0"/>
              <a:t>Consider other nutrients relevant to clinical situations – Carbohydrate and Diabetes or Protein and Kidney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58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75500"/>
            <a:ext cx="7772400" cy="2189938"/>
          </a:xfrm>
        </p:spPr>
        <p:txBody>
          <a:bodyPr>
            <a:normAutofit/>
          </a:bodyPr>
          <a:lstStyle/>
          <a:p>
            <a:r>
              <a:rPr lang="en-US" dirty="0" smtClean="0"/>
              <a:t>Thank You for Listening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Nutrition &amp; Dietetics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90" y="3202534"/>
            <a:ext cx="3309173" cy="2430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3194948"/>
            <a:ext cx="1625600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890" y="3202534"/>
            <a:ext cx="1625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Study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Duane Mellor – Senior Lecturer Nutrition and Dietetics</a:t>
            </a:r>
          </a:p>
          <a:p>
            <a:r>
              <a:rPr lang="en-US" dirty="0" err="1" smtClean="0"/>
              <a:t>Adetokunbo</a:t>
            </a:r>
            <a:r>
              <a:rPr lang="en-US" dirty="0" smtClean="0"/>
              <a:t> </a:t>
            </a:r>
            <a:r>
              <a:rPr lang="en-US" dirty="0" err="1" smtClean="0"/>
              <a:t>Osho</a:t>
            </a:r>
            <a:r>
              <a:rPr lang="en-US" dirty="0" smtClean="0"/>
              <a:t> – Demonstrator and Visiting Lecturer</a:t>
            </a:r>
          </a:p>
          <a:p>
            <a:r>
              <a:rPr lang="en-US" dirty="0" smtClean="0"/>
              <a:t>Second year undergraduate students on Nutrition and Dietetics and Human Nutrition </a:t>
            </a:r>
            <a:r>
              <a:rPr lang="en-US" dirty="0" err="1" smtClean="0"/>
              <a:t>programmes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skills do nutritionists and dietitians need to use to discuss food and health?</a:t>
            </a:r>
          </a:p>
          <a:p>
            <a:pPr lvl="1"/>
            <a:r>
              <a:rPr lang="en-US" dirty="0" smtClean="0"/>
              <a:t>Knowing how to estimate portion size?</a:t>
            </a:r>
          </a:p>
          <a:p>
            <a:pPr lvl="1"/>
            <a:r>
              <a:rPr lang="en-US" dirty="0" smtClean="0"/>
              <a:t>Being able to teach others portion size estimation?</a:t>
            </a:r>
          </a:p>
          <a:p>
            <a:pPr lvl="1"/>
            <a:r>
              <a:rPr lang="en-US" dirty="0" smtClean="0"/>
              <a:t>Research and data handling skills?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2466975"/>
            <a:ext cx="8486775" cy="2543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/>
              <a:t>Estimate the portion sizes of the items on the table!!!</a:t>
            </a:r>
            <a:endParaRPr lang="en-GB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114" y="896275"/>
            <a:ext cx="2196945" cy="164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76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Try to Guess the portion size (Small, Medium or Large, portion weight and energy content of these samples of pasta and rice)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985295"/>
              </p:ext>
            </p:extLst>
          </p:nvPr>
        </p:nvGraphicFramePr>
        <p:xfrm>
          <a:off x="457200" y="1600200"/>
          <a:ext cx="8378491" cy="360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94623"/>
                <a:gridCol w="2094623"/>
                <a:gridCol w="2286109"/>
                <a:gridCol w="19031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Food/  </a:t>
                      </a:r>
                      <a:r>
                        <a:rPr lang="en-US" baseline="0" dirty="0" smtClean="0"/>
                        <a:t>Picture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Portion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Portion Weight (g)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 Content (Kcal)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Pasta</a:t>
                      </a:r>
                      <a:r>
                        <a:rPr lang="en-US" baseline="0" dirty="0" smtClean="0"/>
                        <a:t> Picture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Rice Picture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Real</a:t>
                      </a:r>
                      <a:r>
                        <a:rPr lang="en-US" baseline="0" dirty="0" smtClean="0"/>
                        <a:t> Pasta Cooked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Real Rice Cooked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Real Pasta Dried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Real Rice Dried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r>
                        <a:rPr lang="en-US" baseline="0" dirty="0" smtClean="0"/>
                        <a:t> 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 Pasta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203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– The University of Chester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Department of Clinical Sciences and Nutrition</a:t>
            </a:r>
          </a:p>
          <a:p>
            <a:r>
              <a:rPr lang="en-US" dirty="0"/>
              <a:t>Two UG courses – Human Nutrition and Nutrition and Dietetics</a:t>
            </a:r>
          </a:p>
          <a:p>
            <a:r>
              <a:rPr lang="en-US" dirty="0"/>
              <a:t>Portfolio of PG courses in areas of health, nutrition and physical activity</a:t>
            </a:r>
          </a:p>
          <a:p>
            <a:r>
              <a:rPr lang="en-US" dirty="0" smtClean="0"/>
              <a:t>Holds contract with NHS (LETB) to train dietetic students in NW England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Our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Level 5 UG Students </a:t>
            </a:r>
          </a:p>
          <a:p>
            <a:pPr lvl="1"/>
            <a:r>
              <a:rPr lang="en-US" dirty="0" smtClean="0"/>
              <a:t>Nutrition and Dietetics students prior going on their A placement in the NHS</a:t>
            </a:r>
          </a:p>
          <a:p>
            <a:pPr lvl="1"/>
            <a:r>
              <a:rPr lang="en-US" dirty="0" smtClean="0"/>
              <a:t>Human Nutrition students prior to going on their work-based learning – public and private sector</a:t>
            </a:r>
          </a:p>
          <a:p>
            <a:pPr lvl="1"/>
            <a:r>
              <a:rPr lang="en-US" dirty="0" smtClean="0"/>
              <a:t>A wide range of abilities</a:t>
            </a:r>
          </a:p>
          <a:p>
            <a:pPr lvl="1"/>
            <a:r>
              <a:rPr lang="en-US" dirty="0" smtClean="0"/>
              <a:t>Students taught topics from cell biology and biochemistry to the psychology and sociology of </a:t>
            </a:r>
            <a:r>
              <a:rPr lang="en-US" dirty="0" err="1" smtClean="0"/>
              <a:t>behaviour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920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</a:t>
            </a:r>
            <a:br>
              <a:rPr lang="en-US" dirty="0" smtClean="0"/>
            </a:br>
            <a:r>
              <a:rPr lang="en-US" dirty="0" smtClean="0"/>
              <a:t>The Module: Research </a:t>
            </a:r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025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To </a:t>
            </a:r>
            <a:r>
              <a:rPr lang="en-GB" dirty="0"/>
              <a:t>equip students with skills required to locate and critically analyse primary research papers or appropriate media </a:t>
            </a:r>
            <a:r>
              <a:rPr lang="en-GB" dirty="0" smtClean="0"/>
              <a:t>presentations</a:t>
            </a:r>
            <a:endParaRPr lang="en-GB" dirty="0"/>
          </a:p>
          <a:p>
            <a:r>
              <a:rPr lang="en-GB" dirty="0"/>
              <a:t>To provide an understanding of the essential processes involved when conducting good scientific </a:t>
            </a:r>
            <a:r>
              <a:rPr lang="en-GB" dirty="0" smtClean="0"/>
              <a:t>research</a:t>
            </a:r>
            <a:endParaRPr lang="en-GB" dirty="0"/>
          </a:p>
          <a:p>
            <a:r>
              <a:rPr lang="en-GB" dirty="0"/>
              <a:t>To expose students to the importance of ethical and sustainable development considerations when conducting research in any discipline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5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939</Words>
  <Application>Microsoft Office PowerPoint</Application>
  <PresentationFormat>On-screen Show (4:3)</PresentationFormat>
  <Paragraphs>197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Learning Research Skills (and others) by doing research: The Onion Project  No onions were harmed in this work</vt:lpstr>
      <vt:lpstr>Overview of Session</vt:lpstr>
      <vt:lpstr>The Study Team</vt:lpstr>
      <vt:lpstr>Initial Questions</vt:lpstr>
      <vt:lpstr>PowerPoint Presentation</vt:lpstr>
      <vt:lpstr>Try to Guess the portion size (Small, Medium or Large, portion weight and energy content of these samples of pasta and rice)</vt:lpstr>
      <vt:lpstr>Background – The University of Chester</vt:lpstr>
      <vt:lpstr>Background – Our Students</vt:lpstr>
      <vt:lpstr>Background The Module: Research Methods</vt:lpstr>
      <vt:lpstr>Aims of the Project </vt:lpstr>
      <vt:lpstr>The Project Plan</vt:lpstr>
      <vt:lpstr>PowerPoint Presentation</vt:lpstr>
      <vt:lpstr>PowerPoint Presentation</vt:lpstr>
      <vt:lpstr>PowerPoint Presentation</vt:lpstr>
      <vt:lpstr>Proposed foods for testing Each was presented as either small/ medium or large portions (Note: the size of the portion were randomised, not the food)</vt:lpstr>
      <vt:lpstr>Intervention: Real or Photo?</vt:lpstr>
      <vt:lpstr>The Layers – Research Skills</vt:lpstr>
      <vt:lpstr>The Layers – Portion Size Estimation</vt:lpstr>
      <vt:lpstr>The Layers – Teaching Skills</vt:lpstr>
      <vt:lpstr>The Layers – Data Analysis</vt:lpstr>
      <vt:lpstr>PowerPoint Presentation</vt:lpstr>
      <vt:lpstr>Successes and Challenges</vt:lpstr>
      <vt:lpstr>What Next?</vt:lpstr>
      <vt:lpstr>Thank You for Listening   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 Counting in Type 2 Diabetes:  Effective or not? The Case Against</dc:title>
  <dc:creator>Jane Mellor</dc:creator>
  <cp:lastModifiedBy>University of Chester</cp:lastModifiedBy>
  <cp:revision>83</cp:revision>
  <dcterms:created xsi:type="dcterms:W3CDTF">2012-02-22T20:07:00Z</dcterms:created>
  <dcterms:modified xsi:type="dcterms:W3CDTF">2013-06-21T13:07:12Z</dcterms:modified>
</cp:coreProperties>
</file>