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8"/>
  </p:notesMasterIdLst>
  <p:handoutMasterIdLst>
    <p:handoutMasterId r:id="rId19"/>
  </p:handoutMasterIdLst>
  <p:sldIdLst>
    <p:sldId id="294" r:id="rId2"/>
    <p:sldId id="295" r:id="rId3"/>
    <p:sldId id="332" r:id="rId4"/>
    <p:sldId id="333" r:id="rId5"/>
    <p:sldId id="306" r:id="rId6"/>
    <p:sldId id="336" r:id="rId7"/>
    <p:sldId id="337" r:id="rId8"/>
    <p:sldId id="334" r:id="rId9"/>
    <p:sldId id="328" r:id="rId10"/>
    <p:sldId id="326" r:id="rId11"/>
    <p:sldId id="312" r:id="rId12"/>
    <p:sldId id="340" r:id="rId13"/>
    <p:sldId id="341" r:id="rId14"/>
    <p:sldId id="342" r:id="rId15"/>
    <p:sldId id="343" r:id="rId16"/>
    <p:sldId id="344" r:id="rId17"/>
  </p:sldIdLst>
  <p:sldSz cx="9144000" cy="6858000" type="screen4x3"/>
  <p:notesSz cx="6797675" cy="9926638"/>
  <p:defaultTextStyle>
    <a:defPPr>
      <a:defRPr lang="en-GB"/>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26"/>
    <a:srgbClr val="000005"/>
    <a:srgbClr val="F2E9D5"/>
    <a:srgbClr val="B0001A"/>
    <a:srgbClr val="004832"/>
    <a:srgbClr val="004731"/>
    <a:srgbClr val="0A3023"/>
    <a:srgbClr val="0028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12" autoAdjust="0"/>
    <p:restoredTop sz="94674" autoAdjust="0"/>
  </p:normalViewPr>
  <p:slideViewPr>
    <p:cSldViewPr snapToObjects="1">
      <p:cViewPr varScale="1">
        <p:scale>
          <a:sx n="71" d="100"/>
          <a:sy n="71" d="100"/>
        </p:scale>
        <p:origin x="-102" y="-216"/>
      </p:cViewPr>
      <p:guideLst>
        <p:guide orient="horz" pos="845"/>
        <p:guide orient="horz" pos="2364"/>
        <p:guide orient="horz" pos="51"/>
        <p:guide orient="horz" pos="1049"/>
        <p:guide orient="horz" pos="4269"/>
        <p:guide orient="horz" pos="3793"/>
        <p:guide orient="horz" pos="686"/>
        <p:guide orient="horz" pos="2478"/>
        <p:guide pos="2925"/>
        <p:guide pos="2835"/>
        <p:guide pos="228"/>
        <p:guide pos="50"/>
        <p:guide pos="5532"/>
        <p:guide pos="5709"/>
        <p:guide pos="45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GB"/>
          </a:p>
        </p:txBody>
      </p:sp>
      <p:sp>
        <p:nvSpPr>
          <p:cNvPr id="1351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GB"/>
          </a:p>
        </p:txBody>
      </p:sp>
      <p:sp>
        <p:nvSpPr>
          <p:cNvPr id="13517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GB"/>
          </a:p>
        </p:txBody>
      </p:sp>
      <p:sp>
        <p:nvSpPr>
          <p:cNvPr id="13517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D8B0C9A5-3A78-4D3A-AE7F-D1CD731F5FB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GB"/>
          </a:p>
        </p:txBody>
      </p:sp>
      <p:sp>
        <p:nvSpPr>
          <p:cNvPr id="1372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GB"/>
          </a:p>
        </p:txBody>
      </p:sp>
      <p:sp>
        <p:nvSpPr>
          <p:cNvPr id="13722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EAF49F99-D34D-4D33-A572-D26281A12F8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498F972-7F04-4B6C-B3C8-961C995B50B3}" type="slidenum">
              <a:rPr lang="en-GB" smtClean="0"/>
              <a:pPr/>
              <a:t>2</a:t>
            </a:fld>
            <a:endParaRPr lang="en-GB"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68356F73-26DF-43EF-9878-52DA1CB63732}" type="slidenum">
              <a:rPr lang="en-GB" smtClean="0"/>
              <a:pPr/>
              <a:t>11</a:t>
            </a:fld>
            <a:endParaRPr lang="en-GB" smtClean="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A71448CF-0E27-4A2F-A03C-2F21A7E00FF7}" type="slidenum">
              <a:rPr lang="en-GB" smtClean="0"/>
              <a:pPr/>
              <a:t>12</a:t>
            </a:fld>
            <a:endParaRPr lang="en-GB" smtClean="0"/>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CEB67073-F989-41A0-995C-F4A99CB51D47}" type="slidenum">
              <a:rPr lang="en-GB" smtClean="0"/>
              <a:pPr/>
              <a:t>13</a:t>
            </a:fld>
            <a:endParaRPr lang="en-GB" smtClean="0"/>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p:spPr>
        <p:txBody>
          <a:bodyPr/>
          <a:lstStyle/>
          <a:p>
            <a:fld id="{B8A2CA65-829D-4729-98F5-AB31917386E3}" type="slidenum">
              <a:rPr lang="en-GB" smtClean="0"/>
              <a:pPr/>
              <a:t>14</a:t>
            </a:fld>
            <a:endParaRPr lang="en-GB" smtClean="0"/>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p:spPr>
        <p:txBody>
          <a:bodyPr/>
          <a:lstStyle/>
          <a:p>
            <a:fld id="{60B5ACD5-FDA7-4406-A871-878348FCAD7F}" type="slidenum">
              <a:rPr lang="en-GB" smtClean="0"/>
              <a:pPr/>
              <a:t>15</a:t>
            </a:fld>
            <a:endParaRPr lang="en-GB" smtClean="0"/>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1823CD04-3CA5-4D1B-A1BC-3571DF4D6E0A}" type="slidenum">
              <a:rPr lang="en-GB" smtClean="0"/>
              <a:pPr/>
              <a:t>16</a:t>
            </a:fld>
            <a:endParaRPr lang="en-GB" smtClean="0"/>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EAC34C6-95BB-4B6D-B5FE-45BB14917B01}" type="slidenum">
              <a:rPr lang="en-GB" smtClean="0"/>
              <a:pPr/>
              <a:t>3</a:t>
            </a:fld>
            <a:endParaRPr lang="en-GB"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75BF90A-5729-4633-9A43-9F3CBBE4A5D9}" type="slidenum">
              <a:rPr lang="en-GB" smtClean="0"/>
              <a:pPr/>
              <a:t>4</a:t>
            </a:fld>
            <a:endParaRPr lang="en-GB"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37FE1ABD-F4BF-4CEB-BA0A-A1B986658E57}" type="slidenum">
              <a:rPr lang="en-GB" smtClean="0"/>
              <a:pPr/>
              <a:t>5</a:t>
            </a:fld>
            <a:endParaRPr lang="en-GB"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128DC0D-2A15-4A68-AE24-A08B7AD2CEF5}" type="slidenum">
              <a:rPr lang="en-GB" smtClean="0"/>
              <a:pPr/>
              <a:t>6</a:t>
            </a:fld>
            <a:endParaRPr lang="en-GB"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3BA7A57-A1EF-479E-AA3F-A85BA77B8336}" type="slidenum">
              <a:rPr lang="en-GB" smtClean="0"/>
              <a:pPr/>
              <a:t>7</a:t>
            </a:fld>
            <a:endParaRPr lang="en-GB"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p:spPr>
        <p:txBody>
          <a:bodyPr/>
          <a:lstStyle/>
          <a:p>
            <a:fld id="{A850A9E6-6B9D-42CE-86A3-81D4B622F483}" type="slidenum">
              <a:rPr lang="en-GB" smtClean="0"/>
              <a:pPr/>
              <a:t>8</a:t>
            </a:fld>
            <a:endParaRPr lang="en-GB" smtClean="0"/>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42F07665-42A1-40AD-894A-4E8AD28094A2}" type="slidenum">
              <a:rPr lang="en-GB" smtClean="0"/>
              <a:pPr/>
              <a:t>9</a:t>
            </a:fld>
            <a:endParaRPr lang="en-GB" smtClean="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p:spPr>
        <p:txBody>
          <a:bodyPr/>
          <a:lstStyle/>
          <a:p>
            <a:fld id="{BFBF7B03-2477-49A5-9ABD-7090F8AEB0D8}" type="slidenum">
              <a:rPr lang="en-GB" smtClean="0"/>
              <a:pPr/>
              <a:t>10</a:t>
            </a:fld>
            <a:endParaRPr lang="en-GB" smtClean="0"/>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userDrawn="1"/>
        </p:nvPicPr>
        <p:blipFill>
          <a:blip r:embed="rId2"/>
          <a:srcRect/>
          <a:stretch>
            <a:fillRect/>
          </a:stretch>
        </p:blipFill>
        <p:spPr bwMode="auto">
          <a:xfrm>
            <a:off x="6511925" y="441325"/>
            <a:ext cx="2274888" cy="647700"/>
          </a:xfrm>
          <a:prstGeom prst="rect">
            <a:avLst/>
          </a:prstGeom>
          <a:noFill/>
          <a:ln w="9525">
            <a:noFill/>
            <a:miter lim="800000"/>
            <a:headEnd/>
            <a:tailEnd/>
          </a:ln>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spcBef>
                <a:spcPct val="20000"/>
              </a:spcBef>
              <a:defRPr/>
            </a:pPr>
            <a:endParaRPr lang="en-GB"/>
          </a:p>
        </p:txBody>
      </p:sp>
      <p:sp>
        <p:nvSpPr>
          <p:cNvPr id="7" name="Text Box 10"/>
          <p:cNvSpPr txBox="1">
            <a:spLocks noChangeArrowheads="1"/>
          </p:cNvSpPr>
          <p:nvPr/>
        </p:nvSpPr>
        <p:spPr bwMode="ltGray">
          <a:xfrm>
            <a:off x="355600" y="420688"/>
            <a:ext cx="4876800" cy="738187"/>
          </a:xfrm>
          <a:prstGeom prst="rect">
            <a:avLst/>
          </a:prstGeom>
          <a:noFill/>
          <a:ln w="9525">
            <a:noFill/>
            <a:miter lim="800000"/>
            <a:headEnd/>
            <a:tailEnd/>
          </a:ln>
          <a:effectLst/>
        </p:spPr>
        <p:txBody>
          <a:bodyPr lIns="0" tIns="0" rIns="0" bIns="36000" anchor="b"/>
          <a:lstStyle/>
          <a:p>
            <a:pPr eaLnBrk="0" hangingPunct="0">
              <a:defRPr/>
            </a:pPr>
            <a:r>
              <a:rPr lang="en-GB" sz="2800">
                <a:solidFill>
                  <a:schemeClr val="bg1"/>
                </a:solidFill>
              </a:rPr>
              <a:t>School of something</a:t>
            </a:r>
          </a:p>
          <a:p>
            <a:pPr eaLnBrk="0" hangingPunct="0">
              <a:defRPr/>
            </a:pPr>
            <a:r>
              <a:rPr lang="en-GB" sz="1400">
                <a:solidFill>
                  <a:schemeClr val="bg1"/>
                </a:solidFill>
              </a:rPr>
              <a:t>FACULTY OF OTHER</a:t>
            </a:r>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GB"/>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GB"/>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1B221F83-B519-45B4-9423-EC788600213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3846E3E-60FD-47B7-B727-A71204E202A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6AF503B-51D7-4716-8AC4-EFAF2C01583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ftr" sz="quarter" idx="11"/>
          </p:nvPr>
        </p:nvSpPr>
        <p:spPr>
          <a:ln/>
        </p:spPr>
        <p:txBody>
          <a:bodyPr/>
          <a:lstStyle>
            <a:lvl1pPr>
              <a:defRPr/>
            </a:lvl1pPr>
          </a:lstStyle>
          <a:p>
            <a:pPr>
              <a:defRPr/>
            </a:pPr>
            <a:endParaRPr lang="en-GB"/>
          </a:p>
        </p:txBody>
      </p:sp>
      <p:sp>
        <p:nvSpPr>
          <p:cNvPr id="8" name="Rectangle 7"/>
          <p:cNvSpPr>
            <a:spLocks noGrp="1" noChangeArrowheads="1"/>
          </p:cNvSpPr>
          <p:nvPr>
            <p:ph type="sldNum" sz="quarter" idx="12"/>
          </p:nvPr>
        </p:nvSpPr>
        <p:spPr>
          <a:ln/>
        </p:spPr>
        <p:txBody>
          <a:bodyPr/>
          <a:lstStyle>
            <a:lvl1pPr>
              <a:defRPr/>
            </a:lvl1pPr>
          </a:lstStyle>
          <a:p>
            <a:pPr>
              <a:defRPr/>
            </a:pPr>
            <a:fld id="{49F33D62-6569-4C98-B9B6-0A28575F2759}"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D51676C-C887-4DF8-B5F8-42DF3166C97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99E9B32-3ECD-476E-B4A9-F4C18930F05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18D6E19-19F6-4018-8E2B-A8FE2AE7E34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DEC94B0-4B62-4FC4-972F-EB68D52BFFE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D2F2300-37BE-4BC3-B622-3F932EF0A99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35C42101-ADC5-4C5F-8AFD-92711A2CFA2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DD321DA5-3BE0-47EA-9CEF-89C9D142D15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8DD7D872-410D-4CC1-8842-DBC110B181F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48654C6-D8D6-47C1-A7B2-ECB79B3B40F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223AE57-77B8-4030-95C9-1C2E8F5F684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userDrawn="1"/>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userDrawn="1"/>
        </p:nvPicPr>
        <p:blipFill>
          <a:blip r:embed="rId16"/>
          <a:srcRect/>
          <a:stretch>
            <a:fillRect/>
          </a:stretch>
        </p:blipFill>
        <p:spPr bwMode="auto">
          <a:xfrm>
            <a:off x="6511925" y="441325"/>
            <a:ext cx="2274888" cy="647700"/>
          </a:xfrm>
          <a:prstGeom prst="rect">
            <a:avLst/>
          </a:prstGeom>
          <a:noFill/>
          <a:ln w="9525">
            <a:noFill/>
            <a:miter lim="800000"/>
            <a:headEnd/>
            <a:tailEnd/>
          </a:ln>
        </p:spPr>
      </p:pic>
      <p:sp>
        <p:nvSpPr>
          <p:cNvPr id="1028" name="Rectangle 2"/>
          <p:cNvSpPr>
            <a:spLocks noGrp="1" noChangeArrowheads="1"/>
          </p:cNvSpPr>
          <p:nvPr>
            <p:ph type="body" idx="1"/>
          </p:nvPr>
        </p:nvSpPr>
        <p:spPr bwMode="auto">
          <a:xfrm>
            <a:off x="355600" y="1665288"/>
            <a:ext cx="8429625" cy="434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GB"/>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GB"/>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66EE0911-B3C7-4251-833B-339F0A6FF84F}"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spcBef>
                <a:spcPct val="20000"/>
              </a:spcBef>
              <a:defRPr/>
            </a:pPr>
            <a:endParaRPr lang="en-GB"/>
          </a:p>
        </p:txBody>
      </p:sp>
    </p:spTree>
  </p:cSld>
  <p:clrMap bg1="lt1" tx1="dk1" bg2="lt2" tx2="dk2" accent1="accent1" accent2="accent2" accent3="accent3" accent4="accent4" accent5="accent5" accent6="accent6" hlink="hlink" folHlink="folHlink"/>
  <p:sldLayoutIdLst>
    <p:sldLayoutId id="2147483665"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Document222.docx"/><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Word_Document333.docx"/><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Word_Document111.docx"/><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ltGray">
          <a:xfrm>
            <a:off x="76200" y="76200"/>
            <a:ext cx="8991600" cy="6705600"/>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18434" name="Picture 3" descr="LeedsUniWhite"/>
          <p:cNvPicPr>
            <a:picLocks noChangeAspect="1" noChangeArrowheads="1"/>
          </p:cNvPicPr>
          <p:nvPr/>
        </p:nvPicPr>
        <p:blipFill>
          <a:blip r:embed="rId2"/>
          <a:srcRect/>
          <a:stretch>
            <a:fillRect/>
          </a:stretch>
        </p:blipFill>
        <p:spPr bwMode="auto">
          <a:xfrm>
            <a:off x="6511925" y="441325"/>
            <a:ext cx="2274888" cy="647700"/>
          </a:xfrm>
          <a:prstGeom prst="rect">
            <a:avLst/>
          </a:prstGeom>
          <a:noFill/>
          <a:ln w="9525">
            <a:noFill/>
            <a:miter lim="800000"/>
            <a:headEnd/>
            <a:tailEnd/>
          </a:ln>
        </p:spPr>
      </p:pic>
      <p:sp>
        <p:nvSpPr>
          <p:cNvPr id="18435" name="Line 4"/>
          <p:cNvSpPr>
            <a:spLocks noChangeShapeType="1"/>
          </p:cNvSpPr>
          <p:nvPr/>
        </p:nvSpPr>
        <p:spPr bwMode="white">
          <a:xfrm>
            <a:off x="201613" y="1341438"/>
            <a:ext cx="8713787" cy="0"/>
          </a:xfrm>
          <a:prstGeom prst="line">
            <a:avLst/>
          </a:prstGeom>
          <a:noFill/>
          <a:ln w="9525">
            <a:solidFill>
              <a:schemeClr val="bg1"/>
            </a:solidFill>
            <a:round/>
            <a:headEnd/>
            <a:tailEnd/>
          </a:ln>
        </p:spPr>
        <p:txBody>
          <a:bodyPr wrap="none" anchor="ctr"/>
          <a:lstStyle/>
          <a:p>
            <a:endParaRPr lang="en-US"/>
          </a:p>
        </p:txBody>
      </p:sp>
      <p:sp>
        <p:nvSpPr>
          <p:cNvPr id="18436"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18437" name="Rectangle 6"/>
          <p:cNvSpPr>
            <a:spLocks noGrp="1" noChangeArrowheads="1"/>
          </p:cNvSpPr>
          <p:nvPr>
            <p:ph type="ctrTitle"/>
          </p:nvPr>
        </p:nvSpPr>
        <p:spPr>
          <a:xfrm>
            <a:off x="654050" y="1652588"/>
            <a:ext cx="8132763" cy="1968500"/>
          </a:xfrm>
          <a:solidFill>
            <a:schemeClr val="accent2"/>
          </a:solidFill>
        </p:spPr>
        <p:txBody>
          <a:bodyPr/>
          <a:lstStyle/>
          <a:p>
            <a:pPr eaLnBrk="1" hangingPunct="1"/>
            <a:r>
              <a:rPr lang="en-GB" sz="3200" smtClean="0"/>
              <a:t>Oral History Student Research and OER production: Political and Educational Considerations around the OpenLIVES Pedagogy </a:t>
            </a:r>
          </a:p>
        </p:txBody>
      </p:sp>
      <p:sp>
        <p:nvSpPr>
          <p:cNvPr id="18438" name="Rectangle 7"/>
          <p:cNvSpPr>
            <a:spLocks noGrp="1" noChangeArrowheads="1"/>
          </p:cNvSpPr>
          <p:nvPr>
            <p:ph type="subTitle" idx="1"/>
          </p:nvPr>
        </p:nvSpPr>
        <p:spPr>
          <a:xfrm>
            <a:off x="481013" y="3860800"/>
            <a:ext cx="5394325" cy="887413"/>
          </a:xfrm>
          <a:solidFill>
            <a:schemeClr val="accent2"/>
          </a:solidFill>
        </p:spPr>
        <p:txBody>
          <a:bodyPr>
            <a:spAutoFit/>
          </a:bodyPr>
          <a:lstStyle/>
          <a:p>
            <a:pPr marL="0" indent="0" eaLnBrk="1" hangingPunct="1"/>
            <a:r>
              <a:rPr lang="en-GB" sz="2400" smtClean="0"/>
              <a:t>Antonio Martínez-Arboleda</a:t>
            </a:r>
          </a:p>
          <a:p>
            <a:pPr marL="0" indent="0" eaLnBrk="1" hangingPunct="1"/>
            <a:r>
              <a:rPr lang="en-GB" sz="2400" smtClean="0"/>
              <a:t>Principal Teaching Fellow in Spanish</a:t>
            </a:r>
          </a:p>
        </p:txBody>
      </p:sp>
      <p:sp>
        <p:nvSpPr>
          <p:cNvPr id="18439" name="TextBox 9"/>
          <p:cNvSpPr txBox="1">
            <a:spLocks noChangeArrowheads="1"/>
          </p:cNvSpPr>
          <p:nvPr/>
        </p:nvSpPr>
        <p:spPr bwMode="auto">
          <a:xfrm>
            <a:off x="481013" y="5543550"/>
            <a:ext cx="8434387" cy="2049463"/>
          </a:xfrm>
          <a:prstGeom prst="rect">
            <a:avLst/>
          </a:prstGeom>
          <a:noFill/>
          <a:ln w="9525">
            <a:noFill/>
            <a:miter lim="800000"/>
            <a:headEnd/>
            <a:tailEnd/>
          </a:ln>
        </p:spPr>
        <p:txBody>
          <a:bodyPr>
            <a:spAutoFit/>
          </a:bodyPr>
          <a:lstStyle/>
          <a:p>
            <a:pPr algn="r">
              <a:spcBef>
                <a:spcPct val="20000"/>
              </a:spcBef>
            </a:pPr>
            <a:r>
              <a:rPr lang="en-GB" sz="2400">
                <a:solidFill>
                  <a:schemeClr val="bg1"/>
                </a:solidFill>
              </a:rPr>
              <a:t>Student as Producer Conference </a:t>
            </a:r>
          </a:p>
          <a:p>
            <a:pPr algn="r">
              <a:spcBef>
                <a:spcPct val="20000"/>
              </a:spcBef>
            </a:pPr>
            <a:r>
              <a:rPr lang="en-GB" sz="2400">
                <a:solidFill>
                  <a:schemeClr val="bg1"/>
                </a:solidFill>
              </a:rPr>
              <a:t>University of Lincoln - 26 June 2013   </a:t>
            </a:r>
          </a:p>
          <a:p>
            <a:pPr algn="r">
              <a:spcBef>
                <a:spcPct val="20000"/>
              </a:spcBef>
            </a:pPr>
            <a:r>
              <a:rPr lang="en-US" sz="1800">
                <a:solidFill>
                  <a:schemeClr val="bg1"/>
                </a:solidFill>
              </a:rPr>
              <a:t>©University of Leeds</a:t>
            </a:r>
          </a:p>
          <a:p>
            <a:pPr algn="r">
              <a:spcBef>
                <a:spcPct val="20000"/>
              </a:spcBef>
            </a:pPr>
            <a:endParaRPr lang="en-GB" sz="2400">
              <a:solidFill>
                <a:schemeClr val="bg1"/>
              </a:solidFill>
            </a:endParaRPr>
          </a:p>
          <a:p>
            <a:pPr>
              <a:spcBef>
                <a:spcPct val="20000"/>
              </a:spcBef>
            </a:pPr>
            <a:endParaRPr lang="en-GB"/>
          </a:p>
        </p:txBody>
      </p:sp>
      <p:pic>
        <p:nvPicPr>
          <p:cNvPr id="18440" name="Picture 7" descr="cc_by_nc_sa-icon.png"/>
          <p:cNvPicPr>
            <a:picLocks noChangeAspect="1"/>
          </p:cNvPicPr>
          <p:nvPr/>
        </p:nvPicPr>
        <p:blipFill>
          <a:blip r:embed="rId3"/>
          <a:srcRect/>
          <a:stretch>
            <a:fillRect/>
          </a:stretch>
        </p:blipFill>
        <p:spPr bwMode="auto">
          <a:xfrm>
            <a:off x="4976813" y="6494463"/>
            <a:ext cx="1535112"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89" name="Group 3"/>
          <p:cNvGrpSpPr>
            <a:grpSpLocks/>
          </p:cNvGrpSpPr>
          <p:nvPr/>
        </p:nvGrpSpPr>
        <p:grpSpPr bwMode="auto">
          <a:xfrm>
            <a:off x="76200" y="76200"/>
            <a:ext cx="8991600" cy="1258888"/>
            <a:chOff x="48" y="48"/>
            <a:chExt cx="5664" cy="793"/>
          </a:xfrm>
        </p:grpSpPr>
        <p:sp>
          <p:nvSpPr>
            <p:cNvPr id="319497"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19498"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19490"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pic>
        <p:nvPicPr>
          <p:cNvPr id="319491" name="Picture 11" descr="Gramsci.gif"/>
          <p:cNvPicPr>
            <a:picLocks noChangeAspect="1"/>
          </p:cNvPicPr>
          <p:nvPr/>
        </p:nvPicPr>
        <p:blipFill>
          <a:blip r:embed="rId4"/>
          <a:srcRect/>
          <a:stretch>
            <a:fillRect/>
          </a:stretch>
        </p:blipFill>
        <p:spPr bwMode="auto">
          <a:xfrm>
            <a:off x="5472113" y="1557338"/>
            <a:ext cx="3136900" cy="4843462"/>
          </a:xfrm>
          <a:prstGeom prst="rect">
            <a:avLst/>
          </a:prstGeom>
          <a:noFill/>
          <a:ln w="9525">
            <a:noFill/>
            <a:miter lim="800000"/>
            <a:headEnd/>
            <a:tailEnd/>
          </a:ln>
        </p:spPr>
      </p:pic>
      <p:pic>
        <p:nvPicPr>
          <p:cNvPr id="319492" name="Content Placeholder 5" descr="benjamin.jpg"/>
          <p:cNvPicPr>
            <a:picLocks noChangeAspect="1"/>
          </p:cNvPicPr>
          <p:nvPr/>
        </p:nvPicPr>
        <p:blipFill>
          <a:blip r:embed="rId5"/>
          <a:srcRect/>
          <a:stretch>
            <a:fillRect/>
          </a:stretch>
        </p:blipFill>
        <p:spPr bwMode="auto">
          <a:xfrm>
            <a:off x="719138" y="1957388"/>
            <a:ext cx="4032250" cy="3902075"/>
          </a:xfrm>
          <a:prstGeom prst="rect">
            <a:avLst/>
          </a:prstGeom>
          <a:noFill/>
          <a:ln w="9525">
            <a:noFill/>
            <a:miter lim="800000"/>
            <a:headEnd/>
            <a:tailEnd/>
          </a:ln>
        </p:spPr>
      </p:pic>
      <p:sp>
        <p:nvSpPr>
          <p:cNvPr id="319493" name="TextBox 15"/>
          <p:cNvSpPr txBox="1">
            <a:spLocks noChangeArrowheads="1"/>
          </p:cNvSpPr>
          <p:nvPr/>
        </p:nvSpPr>
        <p:spPr bwMode="auto">
          <a:xfrm>
            <a:off x="355600" y="1557338"/>
            <a:ext cx="5116513" cy="400050"/>
          </a:xfrm>
          <a:prstGeom prst="rect">
            <a:avLst/>
          </a:prstGeom>
          <a:noFill/>
          <a:ln w="9525">
            <a:noFill/>
            <a:miter lim="800000"/>
            <a:headEnd/>
            <a:tailEnd/>
          </a:ln>
        </p:spPr>
        <p:txBody>
          <a:bodyPr>
            <a:spAutoFit/>
          </a:bodyPr>
          <a:lstStyle/>
          <a:p>
            <a:pPr>
              <a:spcBef>
                <a:spcPct val="20000"/>
              </a:spcBef>
            </a:pPr>
            <a:r>
              <a:rPr lang="en-GB"/>
              <a:t>Educational and Political Discoveries</a:t>
            </a:r>
          </a:p>
        </p:txBody>
      </p:sp>
      <p:sp>
        <p:nvSpPr>
          <p:cNvPr id="319494" name="Rectangle 9"/>
          <p:cNvSpPr>
            <a:spLocks noChangeArrowheads="1"/>
          </p:cNvSpPr>
          <p:nvPr/>
        </p:nvSpPr>
        <p:spPr bwMode="auto">
          <a:xfrm>
            <a:off x="4284663" y="6530975"/>
            <a:ext cx="6323012" cy="261938"/>
          </a:xfrm>
          <a:prstGeom prst="rect">
            <a:avLst/>
          </a:prstGeom>
          <a:noFill/>
          <a:ln w="9525">
            <a:noFill/>
            <a:miter lim="800000"/>
            <a:headEnd/>
            <a:tailEnd/>
          </a:ln>
        </p:spPr>
        <p:txBody>
          <a:bodyPr>
            <a:spAutoFit/>
          </a:bodyPr>
          <a:lstStyle/>
          <a:p>
            <a:pPr>
              <a:spcBef>
                <a:spcPct val="20000"/>
              </a:spcBef>
            </a:pPr>
            <a:r>
              <a:rPr lang="en-GB" sz="1100"/>
              <a:t>http://www.internationalgramscisociety.org/about_gramsci/photo_archive/</a:t>
            </a:r>
          </a:p>
        </p:txBody>
      </p:sp>
      <p:sp>
        <p:nvSpPr>
          <p:cNvPr id="319495" name="Rectangle 10"/>
          <p:cNvSpPr>
            <a:spLocks noChangeArrowheads="1"/>
          </p:cNvSpPr>
          <p:nvPr/>
        </p:nvSpPr>
        <p:spPr bwMode="auto">
          <a:xfrm>
            <a:off x="719138" y="6530975"/>
            <a:ext cx="1887537" cy="261938"/>
          </a:xfrm>
          <a:prstGeom prst="rect">
            <a:avLst/>
          </a:prstGeom>
          <a:noFill/>
          <a:ln w="9525">
            <a:noFill/>
            <a:miter lim="800000"/>
            <a:headEnd/>
            <a:tailEnd/>
          </a:ln>
        </p:spPr>
        <p:txBody>
          <a:bodyPr wrap="none">
            <a:spAutoFit/>
          </a:bodyPr>
          <a:lstStyle/>
          <a:p>
            <a:pPr>
              <a:spcBef>
                <a:spcPct val="20000"/>
              </a:spcBef>
            </a:pPr>
            <a:r>
              <a:rPr lang="en-GB" sz="1100"/>
              <a:t>www.biografiasyvidas.com </a:t>
            </a:r>
          </a:p>
        </p:txBody>
      </p:sp>
      <p:sp>
        <p:nvSpPr>
          <p:cNvPr id="319496" name="TextBox 12"/>
          <p:cNvSpPr txBox="1">
            <a:spLocks noChangeArrowheads="1"/>
          </p:cNvSpPr>
          <p:nvPr/>
        </p:nvSpPr>
        <p:spPr bwMode="auto">
          <a:xfrm>
            <a:off x="76200" y="5159375"/>
            <a:ext cx="5116513" cy="1169988"/>
          </a:xfrm>
          <a:prstGeom prst="rect">
            <a:avLst/>
          </a:prstGeom>
          <a:solidFill>
            <a:schemeClr val="bg1"/>
          </a:solidFill>
          <a:ln w="9525" cmpd="tri">
            <a:solidFill>
              <a:srgbClr val="000005"/>
            </a:solidFill>
            <a:miter lim="800000"/>
            <a:headEnd/>
            <a:tailEnd/>
          </a:ln>
        </p:spPr>
        <p:txBody>
          <a:bodyPr>
            <a:spAutoFit/>
          </a:bodyPr>
          <a:lstStyle/>
          <a:p>
            <a:pPr>
              <a:spcBef>
                <a:spcPct val="20000"/>
              </a:spcBef>
            </a:pPr>
            <a:r>
              <a:rPr lang="en-GB" sz="1400"/>
              <a:t>The “bourgeois apparatus of production and publication can assimilate an astonishing number of revolutionary themes, and can even propagate them without seriously placing its own existence or the existence of the class that possesses them into question”  Benjamin, W. (1934)</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ChangeArrowheads="1"/>
          </p:cNvSpPr>
          <p:nvPr>
            <p:ph type="body" idx="1"/>
          </p:nvPr>
        </p:nvSpPr>
        <p:spPr>
          <a:xfrm>
            <a:off x="174625" y="1592263"/>
            <a:ext cx="8969375" cy="1296987"/>
          </a:xfrm>
        </p:spPr>
        <p:txBody>
          <a:bodyPr/>
          <a:lstStyle/>
          <a:p>
            <a:pPr marL="0" indent="0" eaLnBrk="1" hangingPunct="1"/>
            <a:r>
              <a:rPr lang="en-GB" sz="3200" smtClean="0"/>
              <a:t>Oral History</a:t>
            </a:r>
          </a:p>
          <a:p>
            <a:pPr marL="0" indent="0" eaLnBrk="1" hangingPunct="1"/>
            <a:endParaRPr lang="en-GB" smtClean="0"/>
          </a:p>
          <a:p>
            <a:pPr marL="0" indent="0" eaLnBrk="1" hangingPunct="1"/>
            <a:endParaRPr lang="en-GB" smtClean="0"/>
          </a:p>
        </p:txBody>
      </p:sp>
      <p:grpSp>
        <p:nvGrpSpPr>
          <p:cNvPr id="321538" name="Group 3"/>
          <p:cNvGrpSpPr>
            <a:grpSpLocks/>
          </p:cNvGrpSpPr>
          <p:nvPr/>
        </p:nvGrpSpPr>
        <p:grpSpPr bwMode="auto">
          <a:xfrm>
            <a:off x="76200" y="76200"/>
            <a:ext cx="8991600" cy="1258888"/>
            <a:chOff x="48" y="48"/>
            <a:chExt cx="5664" cy="793"/>
          </a:xfrm>
        </p:grpSpPr>
        <p:sp>
          <p:nvSpPr>
            <p:cNvPr id="321545"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21546"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21539"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pic>
        <p:nvPicPr>
          <p:cNvPr id="321540" name="Picture 2"/>
          <p:cNvPicPr>
            <a:picLocks noChangeAspect="1" noChangeArrowheads="1"/>
          </p:cNvPicPr>
          <p:nvPr/>
        </p:nvPicPr>
        <p:blipFill>
          <a:blip r:embed="rId4"/>
          <a:srcRect/>
          <a:stretch>
            <a:fillRect/>
          </a:stretch>
        </p:blipFill>
        <p:spPr bwMode="auto">
          <a:xfrm>
            <a:off x="2322513" y="2241550"/>
            <a:ext cx="4721225" cy="3671888"/>
          </a:xfrm>
          <a:prstGeom prst="rect">
            <a:avLst/>
          </a:prstGeom>
          <a:noFill/>
          <a:ln w="9525">
            <a:noFill/>
            <a:miter lim="800000"/>
            <a:headEnd/>
            <a:tailEnd/>
          </a:ln>
        </p:spPr>
      </p:pic>
      <p:pic>
        <p:nvPicPr>
          <p:cNvPr id="321541" name="Picture 3"/>
          <p:cNvPicPr>
            <a:picLocks noChangeAspect="1" noChangeArrowheads="1"/>
          </p:cNvPicPr>
          <p:nvPr/>
        </p:nvPicPr>
        <p:blipFill>
          <a:blip r:embed="rId5"/>
          <a:srcRect/>
          <a:stretch>
            <a:fillRect/>
          </a:stretch>
        </p:blipFill>
        <p:spPr bwMode="auto">
          <a:xfrm>
            <a:off x="7043738" y="2241550"/>
            <a:ext cx="2100262" cy="2735263"/>
          </a:xfrm>
          <a:prstGeom prst="rect">
            <a:avLst/>
          </a:prstGeom>
          <a:noFill/>
          <a:ln w="9525">
            <a:noFill/>
            <a:miter lim="800000"/>
            <a:headEnd/>
            <a:tailEnd/>
          </a:ln>
        </p:spPr>
      </p:pic>
      <p:pic>
        <p:nvPicPr>
          <p:cNvPr id="321542" name="Picture 4"/>
          <p:cNvPicPr>
            <a:picLocks noChangeAspect="1" noChangeArrowheads="1"/>
          </p:cNvPicPr>
          <p:nvPr/>
        </p:nvPicPr>
        <p:blipFill>
          <a:blip r:embed="rId6"/>
          <a:srcRect l="29704" t="14307" r="22871"/>
          <a:stretch>
            <a:fillRect/>
          </a:stretch>
        </p:blipFill>
        <p:spPr bwMode="auto">
          <a:xfrm>
            <a:off x="76200" y="2241550"/>
            <a:ext cx="2289175" cy="2735263"/>
          </a:xfrm>
          <a:prstGeom prst="rect">
            <a:avLst/>
          </a:prstGeom>
          <a:noFill/>
          <a:ln w="9525">
            <a:noFill/>
            <a:miter lim="800000"/>
            <a:headEnd/>
            <a:tailEnd/>
          </a:ln>
        </p:spPr>
      </p:pic>
      <p:pic>
        <p:nvPicPr>
          <p:cNvPr id="321543" name="Picture 5"/>
          <p:cNvPicPr>
            <a:picLocks noChangeAspect="1" noChangeArrowheads="1"/>
          </p:cNvPicPr>
          <p:nvPr/>
        </p:nvPicPr>
        <p:blipFill>
          <a:blip r:embed="rId7"/>
          <a:srcRect/>
          <a:stretch>
            <a:fillRect/>
          </a:stretch>
        </p:blipFill>
        <p:spPr bwMode="auto">
          <a:xfrm>
            <a:off x="3935413" y="4545013"/>
            <a:ext cx="5132387" cy="3300412"/>
          </a:xfrm>
          <a:prstGeom prst="rect">
            <a:avLst/>
          </a:prstGeom>
          <a:noFill/>
          <a:ln w="9525">
            <a:noFill/>
            <a:miter lim="800000"/>
            <a:headEnd/>
            <a:tailEnd/>
          </a:ln>
        </p:spPr>
      </p:pic>
      <p:pic>
        <p:nvPicPr>
          <p:cNvPr id="321544" name="Picture 6"/>
          <p:cNvPicPr>
            <a:picLocks noChangeAspect="1" noChangeArrowheads="1"/>
          </p:cNvPicPr>
          <p:nvPr/>
        </p:nvPicPr>
        <p:blipFill>
          <a:blip r:embed="rId8"/>
          <a:srcRect/>
          <a:stretch>
            <a:fillRect/>
          </a:stretch>
        </p:blipFill>
        <p:spPr bwMode="auto">
          <a:xfrm>
            <a:off x="-936625" y="3727450"/>
            <a:ext cx="5230813"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5" name="Picture 12" descr="BY only CC AndyRobertsPhotos vegs.jpg"/>
          <p:cNvPicPr>
            <a:picLocks noChangeAspect="1"/>
          </p:cNvPicPr>
          <p:nvPr/>
        </p:nvPicPr>
        <p:blipFill>
          <a:blip r:embed="rId3"/>
          <a:srcRect/>
          <a:stretch>
            <a:fillRect/>
          </a:stretch>
        </p:blipFill>
        <p:spPr bwMode="auto">
          <a:xfrm>
            <a:off x="4751388" y="1335088"/>
            <a:ext cx="4464050" cy="3348037"/>
          </a:xfrm>
          <a:prstGeom prst="rect">
            <a:avLst/>
          </a:prstGeom>
          <a:noFill/>
          <a:ln w="9525">
            <a:noFill/>
            <a:miter lim="800000"/>
            <a:headEnd/>
            <a:tailEnd/>
          </a:ln>
        </p:spPr>
      </p:pic>
      <p:sp>
        <p:nvSpPr>
          <p:cNvPr id="323586" name="Rectangle 2"/>
          <p:cNvSpPr>
            <a:spLocks noGrp="1" noChangeArrowheads="1"/>
          </p:cNvSpPr>
          <p:nvPr>
            <p:ph type="body" idx="1"/>
          </p:nvPr>
        </p:nvSpPr>
        <p:spPr>
          <a:xfrm>
            <a:off x="76200" y="1520825"/>
            <a:ext cx="8069263" cy="1295400"/>
          </a:xfrm>
        </p:spPr>
        <p:txBody>
          <a:bodyPr/>
          <a:lstStyle/>
          <a:p>
            <a:pPr marL="0" indent="0" eaLnBrk="1" hangingPunct="1"/>
            <a:r>
              <a:rPr lang="en-GB" smtClean="0"/>
              <a:t> Student Production</a:t>
            </a:r>
          </a:p>
          <a:p>
            <a:pPr marL="0" indent="0" eaLnBrk="1" hangingPunct="1"/>
            <a:endParaRPr lang="en-GB" smtClean="0"/>
          </a:p>
          <a:p>
            <a:pPr marL="0" indent="0" eaLnBrk="1" hangingPunct="1"/>
            <a:endParaRPr lang="en-GB" smtClean="0"/>
          </a:p>
          <a:p>
            <a:pPr marL="0" indent="0" eaLnBrk="1" hangingPunct="1"/>
            <a:endParaRPr lang="en-GB" smtClean="0"/>
          </a:p>
          <a:p>
            <a:pPr marL="0" indent="0" eaLnBrk="1" hangingPunct="1"/>
            <a:endParaRPr lang="en-GB" smtClean="0"/>
          </a:p>
        </p:txBody>
      </p:sp>
      <p:grpSp>
        <p:nvGrpSpPr>
          <p:cNvPr id="323587" name="Group 3"/>
          <p:cNvGrpSpPr>
            <a:grpSpLocks/>
          </p:cNvGrpSpPr>
          <p:nvPr/>
        </p:nvGrpSpPr>
        <p:grpSpPr bwMode="auto">
          <a:xfrm>
            <a:off x="76200" y="76200"/>
            <a:ext cx="8991600" cy="1258888"/>
            <a:chOff x="48" y="48"/>
            <a:chExt cx="5664" cy="793"/>
          </a:xfrm>
        </p:grpSpPr>
        <p:sp>
          <p:nvSpPr>
            <p:cNvPr id="323592"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23593" name="Picture 5" descr="LeedsUniWhite"/>
            <p:cNvPicPr>
              <a:picLocks noChangeAspect="1" noChangeArrowheads="1"/>
            </p:cNvPicPr>
            <p:nvPr/>
          </p:nvPicPr>
          <p:blipFill>
            <a:blip r:embed="rId4"/>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23588"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323589" name="TextBox 7"/>
          <p:cNvSpPr txBox="1">
            <a:spLocks noChangeArrowheads="1"/>
          </p:cNvSpPr>
          <p:nvPr/>
        </p:nvSpPr>
        <p:spPr bwMode="auto">
          <a:xfrm>
            <a:off x="355600" y="2168525"/>
            <a:ext cx="4395788" cy="5927725"/>
          </a:xfrm>
          <a:prstGeom prst="rect">
            <a:avLst/>
          </a:prstGeom>
          <a:noFill/>
          <a:ln w="9525">
            <a:noFill/>
            <a:miter lim="800000"/>
            <a:headEnd/>
            <a:tailEnd/>
          </a:ln>
        </p:spPr>
        <p:txBody>
          <a:bodyPr>
            <a:spAutoFit/>
          </a:bodyPr>
          <a:lstStyle/>
          <a:p>
            <a:pPr>
              <a:spcBef>
                <a:spcPct val="20000"/>
              </a:spcBef>
              <a:buFont typeface="Arial" charset="0"/>
              <a:buChar char="•"/>
            </a:pPr>
            <a:r>
              <a:rPr lang="en-GB" sz="2400"/>
              <a:t>Open </a:t>
            </a:r>
          </a:p>
          <a:p>
            <a:pPr>
              <a:spcBef>
                <a:spcPct val="20000"/>
              </a:spcBef>
            </a:pPr>
            <a:endParaRPr lang="en-GB" sz="1000"/>
          </a:p>
          <a:p>
            <a:pPr>
              <a:spcBef>
                <a:spcPct val="20000"/>
              </a:spcBef>
              <a:buFont typeface="Arial" charset="0"/>
              <a:buChar char="•"/>
            </a:pPr>
            <a:r>
              <a:rPr lang="en-GB" sz="2400"/>
              <a:t>Ethical</a:t>
            </a:r>
          </a:p>
          <a:p>
            <a:pPr>
              <a:spcBef>
                <a:spcPct val="20000"/>
              </a:spcBef>
            </a:pPr>
            <a:endParaRPr lang="en-GB" sz="1000"/>
          </a:p>
          <a:p>
            <a:pPr>
              <a:spcBef>
                <a:spcPct val="20000"/>
              </a:spcBef>
              <a:buFont typeface="Arial" charset="0"/>
              <a:buChar char="•"/>
            </a:pPr>
            <a:r>
              <a:rPr lang="en-GB" sz="2400"/>
              <a:t>Socially Constructed knowledge</a:t>
            </a:r>
          </a:p>
          <a:p>
            <a:pPr>
              <a:spcBef>
                <a:spcPct val="20000"/>
              </a:spcBef>
              <a:buFont typeface="Arial" charset="0"/>
              <a:buChar char="•"/>
            </a:pPr>
            <a:endParaRPr lang="en-GB" sz="1000"/>
          </a:p>
          <a:p>
            <a:pPr>
              <a:spcBef>
                <a:spcPct val="20000"/>
              </a:spcBef>
              <a:buFont typeface="Arial" charset="0"/>
              <a:buChar char="•"/>
            </a:pPr>
            <a:r>
              <a:rPr lang="en-GB" sz="2400" i="1"/>
              <a:t>Full-cycle</a:t>
            </a:r>
            <a:r>
              <a:rPr lang="en-GB" sz="2400"/>
              <a:t> complex student production process </a:t>
            </a:r>
          </a:p>
          <a:p>
            <a:pPr>
              <a:spcBef>
                <a:spcPct val="20000"/>
              </a:spcBef>
              <a:buFont typeface="Arial" charset="0"/>
              <a:buChar char="•"/>
            </a:pPr>
            <a:endParaRPr lang="en-GB" sz="1000"/>
          </a:p>
          <a:p>
            <a:pPr>
              <a:spcBef>
                <a:spcPct val="20000"/>
              </a:spcBef>
              <a:buFont typeface="Arial" charset="0"/>
              <a:buChar char="•"/>
            </a:pPr>
            <a:r>
              <a:rPr lang="en-GB" sz="2400"/>
              <a:t>Socially and personally relevant student outputs</a:t>
            </a:r>
          </a:p>
          <a:p>
            <a:pPr>
              <a:spcBef>
                <a:spcPct val="20000"/>
              </a:spcBef>
              <a:buFont typeface="Arial" charset="0"/>
              <a:buChar char="•"/>
            </a:pPr>
            <a:endParaRPr lang="en-GB"/>
          </a:p>
          <a:p>
            <a:pPr>
              <a:spcBef>
                <a:spcPct val="20000"/>
              </a:spcBef>
              <a:buFont typeface="Arial" charset="0"/>
              <a:buChar char="•"/>
            </a:pPr>
            <a:endParaRPr lang="en-GB"/>
          </a:p>
          <a:p>
            <a:pPr>
              <a:spcBef>
                <a:spcPct val="20000"/>
              </a:spcBef>
            </a:pPr>
            <a:r>
              <a:rPr lang="en-GB"/>
              <a:t> </a:t>
            </a:r>
          </a:p>
          <a:p>
            <a:pPr>
              <a:spcBef>
                <a:spcPct val="20000"/>
              </a:spcBef>
            </a:pPr>
            <a:endParaRPr lang="en-GB"/>
          </a:p>
          <a:p>
            <a:pPr>
              <a:spcBef>
                <a:spcPct val="20000"/>
              </a:spcBef>
            </a:pPr>
            <a:endParaRPr lang="en-GB"/>
          </a:p>
        </p:txBody>
      </p:sp>
      <p:pic>
        <p:nvPicPr>
          <p:cNvPr id="323590" name="Picture 9" descr="tibchris bee flower.jpg"/>
          <p:cNvPicPr>
            <a:picLocks noChangeAspect="1"/>
          </p:cNvPicPr>
          <p:nvPr/>
        </p:nvPicPr>
        <p:blipFill>
          <a:blip r:embed="rId5"/>
          <a:srcRect/>
          <a:stretch>
            <a:fillRect/>
          </a:stretch>
        </p:blipFill>
        <p:spPr bwMode="auto">
          <a:xfrm>
            <a:off x="5724525" y="4381500"/>
            <a:ext cx="3706813" cy="2476500"/>
          </a:xfrm>
          <a:prstGeom prst="rect">
            <a:avLst/>
          </a:prstGeom>
          <a:noFill/>
          <a:ln w="9525">
            <a:noFill/>
            <a:miter lim="800000"/>
            <a:headEnd/>
            <a:tailEnd/>
          </a:ln>
        </p:spPr>
      </p:pic>
      <p:pic>
        <p:nvPicPr>
          <p:cNvPr id="323591" name="Picture 10" descr="henna lion cc by nc vegs.jpg"/>
          <p:cNvPicPr>
            <a:picLocks noChangeAspect="1"/>
          </p:cNvPicPr>
          <p:nvPr/>
        </p:nvPicPr>
        <p:blipFill>
          <a:blip r:embed="rId6"/>
          <a:srcRect/>
          <a:stretch>
            <a:fillRect/>
          </a:stretch>
        </p:blipFill>
        <p:spPr bwMode="auto">
          <a:xfrm>
            <a:off x="4751388" y="4381500"/>
            <a:ext cx="1858962"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body" idx="1"/>
          </p:nvPr>
        </p:nvSpPr>
        <p:spPr>
          <a:xfrm>
            <a:off x="355600" y="1665288"/>
            <a:ext cx="8069263" cy="1295400"/>
          </a:xfrm>
        </p:spPr>
        <p:txBody>
          <a:bodyPr/>
          <a:lstStyle/>
          <a:p>
            <a:pPr marL="0" indent="0" eaLnBrk="1" hangingPunct="1"/>
            <a:r>
              <a:rPr lang="en-GB" smtClean="0"/>
              <a:t>Educational Identities</a:t>
            </a:r>
          </a:p>
          <a:p>
            <a:pPr marL="0" indent="0" eaLnBrk="1" hangingPunct="1"/>
            <a:endParaRPr lang="en-GB" smtClean="0"/>
          </a:p>
          <a:p>
            <a:pPr marL="0" indent="0" eaLnBrk="1" hangingPunct="1"/>
            <a:endParaRPr lang="en-GB" smtClean="0"/>
          </a:p>
          <a:p>
            <a:pPr marL="0" indent="0" eaLnBrk="1" hangingPunct="1"/>
            <a:endParaRPr lang="en-GB" smtClean="0"/>
          </a:p>
        </p:txBody>
      </p:sp>
      <p:grpSp>
        <p:nvGrpSpPr>
          <p:cNvPr id="325634" name="Group 3"/>
          <p:cNvGrpSpPr>
            <a:grpSpLocks/>
          </p:cNvGrpSpPr>
          <p:nvPr/>
        </p:nvGrpSpPr>
        <p:grpSpPr bwMode="auto">
          <a:xfrm>
            <a:off x="76200" y="76200"/>
            <a:ext cx="8991600" cy="1258888"/>
            <a:chOff x="48" y="48"/>
            <a:chExt cx="5664" cy="793"/>
          </a:xfrm>
        </p:grpSpPr>
        <p:sp>
          <p:nvSpPr>
            <p:cNvPr id="325639"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25640"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25635"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pic>
        <p:nvPicPr>
          <p:cNvPr id="325636" name="Picture 9" descr="xpgomes2 cc by nc sa.jpg"/>
          <p:cNvPicPr>
            <a:picLocks noChangeAspect="1"/>
          </p:cNvPicPr>
          <p:nvPr/>
        </p:nvPicPr>
        <p:blipFill>
          <a:blip r:embed="rId4"/>
          <a:srcRect/>
          <a:stretch>
            <a:fillRect/>
          </a:stretch>
        </p:blipFill>
        <p:spPr bwMode="auto">
          <a:xfrm>
            <a:off x="5076825" y="3128963"/>
            <a:ext cx="3990975" cy="5322887"/>
          </a:xfrm>
          <a:prstGeom prst="rect">
            <a:avLst/>
          </a:prstGeom>
          <a:noFill/>
          <a:ln w="9525">
            <a:noFill/>
            <a:miter lim="800000"/>
            <a:headEnd/>
            <a:tailEnd/>
          </a:ln>
        </p:spPr>
      </p:pic>
      <p:pic>
        <p:nvPicPr>
          <p:cNvPr id="325637" name="Picture 7" descr="vancouversfilmschool by"/>
          <p:cNvPicPr>
            <a:picLocks noChangeAspect="1" noChangeArrowheads="1"/>
          </p:cNvPicPr>
          <p:nvPr/>
        </p:nvPicPr>
        <p:blipFill>
          <a:blip r:embed="rId5"/>
          <a:srcRect/>
          <a:stretch>
            <a:fillRect/>
          </a:stretch>
        </p:blipFill>
        <p:spPr bwMode="auto">
          <a:xfrm>
            <a:off x="5076825" y="1335088"/>
            <a:ext cx="3990975" cy="2778125"/>
          </a:xfrm>
          <a:prstGeom prst="rect">
            <a:avLst/>
          </a:prstGeom>
          <a:noFill/>
          <a:ln w="9525">
            <a:noFill/>
            <a:miter lim="800000"/>
            <a:headEnd/>
            <a:tailEnd/>
          </a:ln>
        </p:spPr>
      </p:pic>
      <p:sp>
        <p:nvSpPr>
          <p:cNvPr id="325638" name="TextBox 12"/>
          <p:cNvSpPr txBox="1">
            <a:spLocks noChangeArrowheads="1"/>
          </p:cNvSpPr>
          <p:nvPr/>
        </p:nvSpPr>
        <p:spPr bwMode="auto">
          <a:xfrm>
            <a:off x="576263" y="2312988"/>
            <a:ext cx="4175125" cy="5853112"/>
          </a:xfrm>
          <a:prstGeom prst="rect">
            <a:avLst/>
          </a:prstGeom>
          <a:noFill/>
          <a:ln w="9525">
            <a:noFill/>
            <a:miter lim="800000"/>
            <a:headEnd/>
            <a:tailEnd/>
          </a:ln>
        </p:spPr>
        <p:txBody>
          <a:bodyPr>
            <a:spAutoFit/>
          </a:bodyPr>
          <a:lstStyle/>
          <a:p>
            <a:pPr>
              <a:spcBef>
                <a:spcPct val="20000"/>
              </a:spcBef>
            </a:pPr>
            <a:endParaRPr lang="en-GB" sz="2400"/>
          </a:p>
          <a:p>
            <a:pPr>
              <a:spcBef>
                <a:spcPct val="20000"/>
              </a:spcBef>
              <a:buFont typeface="Arial" charset="0"/>
              <a:buChar char="•"/>
            </a:pPr>
            <a:r>
              <a:rPr lang="en-GB" sz="2400"/>
              <a:t>The Role of Student in Research and Production: from pupil student to researcher, producer and public author. </a:t>
            </a:r>
          </a:p>
          <a:p>
            <a:pPr>
              <a:spcBef>
                <a:spcPct val="20000"/>
              </a:spcBef>
              <a:buFont typeface="Arial" charset="0"/>
              <a:buChar char="•"/>
            </a:pPr>
            <a:endParaRPr lang="en-GB" sz="2400"/>
          </a:p>
          <a:p>
            <a:pPr>
              <a:spcBef>
                <a:spcPct val="20000"/>
              </a:spcBef>
              <a:buFont typeface="Arial" charset="0"/>
              <a:buChar char="•"/>
            </a:pPr>
            <a:r>
              <a:rPr lang="en-GB" sz="2400"/>
              <a:t>And what about the lecturer-researcher?</a:t>
            </a:r>
          </a:p>
          <a:p>
            <a:pPr>
              <a:spcBef>
                <a:spcPct val="20000"/>
              </a:spcBef>
              <a:buFont typeface="Arial" charset="0"/>
              <a:buChar char="•"/>
            </a:pPr>
            <a:endParaRPr lang="en-GB"/>
          </a:p>
          <a:p>
            <a:pPr>
              <a:spcBef>
                <a:spcPct val="20000"/>
              </a:spcBef>
            </a:pPr>
            <a:endParaRPr lang="en-GB"/>
          </a:p>
          <a:p>
            <a:pPr>
              <a:spcBef>
                <a:spcPct val="20000"/>
              </a:spcBef>
            </a:pPr>
            <a:endParaRPr lang="en-GB"/>
          </a:p>
          <a:p>
            <a:pPr>
              <a:spcBef>
                <a:spcPct val="20000"/>
              </a:spcBef>
            </a:pPr>
            <a:endParaRPr lang="en-GB"/>
          </a:p>
          <a:p>
            <a:pPr>
              <a:spcBef>
                <a:spcPct val="20000"/>
              </a:spcBef>
            </a:pPr>
            <a:endParaRPr lang="en-GB"/>
          </a:p>
          <a:p>
            <a:pPr>
              <a:spcBef>
                <a:spcPct val="20000"/>
              </a:spcBef>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
          <p:cNvSpPr>
            <a:spLocks noGrp="1" noChangeArrowheads="1"/>
          </p:cNvSpPr>
          <p:nvPr>
            <p:ph type="body" idx="1"/>
          </p:nvPr>
        </p:nvSpPr>
        <p:spPr>
          <a:xfrm>
            <a:off x="355600" y="1665288"/>
            <a:ext cx="8069263" cy="1295400"/>
          </a:xfrm>
        </p:spPr>
        <p:txBody>
          <a:bodyPr/>
          <a:lstStyle/>
          <a:p>
            <a:pPr marL="0" indent="0" eaLnBrk="1" hangingPunct="1"/>
            <a:endParaRPr lang="en-GB" smtClean="0"/>
          </a:p>
          <a:p>
            <a:pPr marL="0" indent="0" eaLnBrk="1" hangingPunct="1"/>
            <a:endParaRPr lang="en-GB" smtClean="0"/>
          </a:p>
          <a:p>
            <a:pPr marL="0" indent="0" eaLnBrk="1" hangingPunct="1"/>
            <a:endParaRPr lang="en-GB" smtClean="0"/>
          </a:p>
          <a:p>
            <a:pPr marL="0" indent="0" eaLnBrk="1" hangingPunct="1"/>
            <a:endParaRPr lang="en-GB" smtClean="0"/>
          </a:p>
        </p:txBody>
      </p:sp>
      <p:grpSp>
        <p:nvGrpSpPr>
          <p:cNvPr id="316420" name="Group 3"/>
          <p:cNvGrpSpPr>
            <a:grpSpLocks/>
          </p:cNvGrpSpPr>
          <p:nvPr/>
        </p:nvGrpSpPr>
        <p:grpSpPr bwMode="auto">
          <a:xfrm>
            <a:off x="76200" y="76200"/>
            <a:ext cx="8991600" cy="1258888"/>
            <a:chOff x="48" y="48"/>
            <a:chExt cx="5664" cy="793"/>
          </a:xfrm>
        </p:grpSpPr>
        <p:sp>
          <p:nvSpPr>
            <p:cNvPr id="316424"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16425" name="Picture 5" descr="LeedsUniWhite"/>
            <p:cNvPicPr>
              <a:picLocks noChangeAspect="1" noChangeArrowheads="1"/>
            </p:cNvPicPr>
            <p:nvPr/>
          </p:nvPicPr>
          <p:blipFill>
            <a:blip r:embed="rId4"/>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16421"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graphicFrame>
        <p:nvGraphicFramePr>
          <p:cNvPr id="316418" name="Object 2"/>
          <p:cNvGraphicFramePr>
            <a:graphicFrameLocks noChangeAspect="1"/>
          </p:cNvGraphicFramePr>
          <p:nvPr/>
        </p:nvGraphicFramePr>
        <p:xfrm>
          <a:off x="355600" y="1539875"/>
          <a:ext cx="8069263" cy="5175250"/>
        </p:xfrm>
        <a:graphic>
          <a:graphicData uri="http://schemas.openxmlformats.org/presentationml/2006/ole">
            <p:oleObj spid="_x0000_s316418" name="Document" r:id="rId5" imgW="5732871" imgH="3676486" progId="">
              <p:embed/>
            </p:oleObj>
          </a:graphicData>
        </a:graphic>
      </p:graphicFrame>
      <p:sp>
        <p:nvSpPr>
          <p:cNvPr id="316422" name="TextBox 9"/>
          <p:cNvSpPr txBox="1">
            <a:spLocks noChangeArrowheads="1"/>
          </p:cNvSpPr>
          <p:nvPr/>
        </p:nvSpPr>
        <p:spPr bwMode="auto">
          <a:xfrm>
            <a:off x="6230938" y="5330825"/>
            <a:ext cx="2555875" cy="1384300"/>
          </a:xfrm>
          <a:prstGeom prst="rect">
            <a:avLst/>
          </a:prstGeom>
          <a:noFill/>
          <a:ln w="9525">
            <a:noFill/>
            <a:miter lim="800000"/>
            <a:headEnd/>
            <a:tailEnd/>
          </a:ln>
        </p:spPr>
        <p:txBody>
          <a:bodyPr>
            <a:spAutoFit/>
          </a:bodyPr>
          <a:lstStyle/>
          <a:p>
            <a:pPr>
              <a:spcBef>
                <a:spcPct val="20000"/>
              </a:spcBef>
            </a:pPr>
            <a:r>
              <a:rPr lang="en-GB"/>
              <a:t>The professions and the industry keep  transforming HE</a:t>
            </a:r>
          </a:p>
          <a:p>
            <a:pPr>
              <a:spcBef>
                <a:spcPct val="20000"/>
              </a:spcBef>
            </a:pPr>
            <a:endParaRPr lang="en-GB"/>
          </a:p>
        </p:txBody>
      </p:sp>
      <p:sp>
        <p:nvSpPr>
          <p:cNvPr id="316423" name="TextBox 10"/>
          <p:cNvSpPr txBox="1">
            <a:spLocks noChangeArrowheads="1"/>
          </p:cNvSpPr>
          <p:nvPr/>
        </p:nvSpPr>
        <p:spPr bwMode="auto">
          <a:xfrm>
            <a:off x="355600" y="5330825"/>
            <a:ext cx="2595563" cy="1322388"/>
          </a:xfrm>
          <a:prstGeom prst="rect">
            <a:avLst/>
          </a:prstGeom>
          <a:noFill/>
          <a:ln w="9525">
            <a:noFill/>
            <a:miter lim="800000"/>
            <a:headEnd/>
            <a:tailEnd/>
          </a:ln>
        </p:spPr>
        <p:txBody>
          <a:bodyPr>
            <a:spAutoFit/>
          </a:bodyPr>
          <a:lstStyle/>
          <a:p>
            <a:pPr>
              <a:spcBef>
                <a:spcPct val="20000"/>
              </a:spcBef>
            </a:pPr>
            <a:r>
              <a:rPr lang="en-GB"/>
              <a:t>HE, particularly Arts and Humanities, is </a:t>
            </a:r>
            <a:r>
              <a:rPr lang="en-GB" b="1"/>
              <a:t>not</a:t>
            </a:r>
            <a:r>
              <a:rPr lang="en-GB"/>
              <a:t> considered </a:t>
            </a:r>
            <a:r>
              <a:rPr lang="en-GB" b="1"/>
              <a:t>Real Life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43" name="Group 3"/>
          <p:cNvGrpSpPr>
            <a:grpSpLocks/>
          </p:cNvGrpSpPr>
          <p:nvPr/>
        </p:nvGrpSpPr>
        <p:grpSpPr bwMode="auto">
          <a:xfrm>
            <a:off x="76200" y="76200"/>
            <a:ext cx="8991600" cy="1258888"/>
            <a:chOff x="48" y="48"/>
            <a:chExt cx="5664" cy="793"/>
          </a:xfrm>
        </p:grpSpPr>
        <p:sp>
          <p:nvSpPr>
            <p:cNvPr id="317447"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17448" name="Picture 5" descr="LeedsUniWhite"/>
            <p:cNvPicPr>
              <a:picLocks noChangeAspect="1" noChangeArrowheads="1"/>
            </p:cNvPicPr>
            <p:nvPr/>
          </p:nvPicPr>
          <p:blipFill>
            <a:blip r:embed="rId4"/>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17444"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graphicFrame>
        <p:nvGraphicFramePr>
          <p:cNvPr id="317442" name="Object 2"/>
          <p:cNvGraphicFramePr>
            <a:graphicFrameLocks noChangeAspect="1"/>
          </p:cNvGraphicFramePr>
          <p:nvPr/>
        </p:nvGraphicFramePr>
        <p:xfrm>
          <a:off x="-1008063" y="1143000"/>
          <a:ext cx="8675688" cy="6135688"/>
        </p:xfrm>
        <a:graphic>
          <a:graphicData uri="http://schemas.openxmlformats.org/presentationml/2006/ole">
            <p:oleObj spid="_x0000_s317442" name="Document" r:id="rId5" imgW="5732871" imgH="4053100" progId="">
              <p:embed/>
            </p:oleObj>
          </a:graphicData>
        </a:graphic>
      </p:graphicFrame>
      <p:sp>
        <p:nvSpPr>
          <p:cNvPr id="317445" name="Rectangle 6"/>
          <p:cNvSpPr>
            <a:spLocks noChangeArrowheads="1"/>
          </p:cNvSpPr>
          <p:nvPr/>
        </p:nvSpPr>
        <p:spPr bwMode="auto">
          <a:xfrm>
            <a:off x="5724525" y="4179888"/>
            <a:ext cx="3343275" cy="2678112"/>
          </a:xfrm>
          <a:prstGeom prst="rect">
            <a:avLst/>
          </a:prstGeom>
          <a:noFill/>
          <a:ln w="9525">
            <a:noFill/>
            <a:miter lim="800000"/>
            <a:headEnd/>
            <a:tailEnd/>
          </a:ln>
        </p:spPr>
        <p:txBody>
          <a:bodyPr>
            <a:spAutoFit/>
          </a:bodyPr>
          <a:lstStyle/>
          <a:p>
            <a:pPr>
              <a:spcBef>
                <a:spcPct val="20000"/>
              </a:spcBef>
            </a:pPr>
            <a:r>
              <a:rPr lang="en-GB" sz="2400"/>
              <a:t>Critical thinking and critical acting should aspire to transform the way we understand, and improve our lives and empathise with others.</a:t>
            </a:r>
          </a:p>
        </p:txBody>
      </p:sp>
      <p:sp>
        <p:nvSpPr>
          <p:cNvPr id="317446" name="TextBox 7"/>
          <p:cNvSpPr txBox="1">
            <a:spLocks noChangeArrowheads="1"/>
          </p:cNvSpPr>
          <p:nvPr/>
        </p:nvSpPr>
        <p:spPr bwMode="auto">
          <a:xfrm>
            <a:off x="5724525" y="1520825"/>
            <a:ext cx="3419475" cy="2308225"/>
          </a:xfrm>
          <a:prstGeom prst="rect">
            <a:avLst/>
          </a:prstGeom>
          <a:noFill/>
          <a:ln w="9525">
            <a:noFill/>
            <a:miter lim="800000"/>
            <a:headEnd/>
            <a:tailEnd/>
          </a:ln>
        </p:spPr>
        <p:txBody>
          <a:bodyPr>
            <a:spAutoFit/>
          </a:bodyPr>
          <a:lstStyle/>
          <a:p>
            <a:pPr>
              <a:spcBef>
                <a:spcPct val="20000"/>
              </a:spcBef>
            </a:pPr>
            <a:r>
              <a:rPr lang="en-GB" sz="2400"/>
              <a:t>The practical acquisition of these Life Skills and the “transfer” should be done in the  Educational Context of the Curriculum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body" sz="half" idx="1"/>
          </p:nvPr>
        </p:nvSpPr>
        <p:spPr>
          <a:xfrm>
            <a:off x="74613" y="1333500"/>
            <a:ext cx="4246562" cy="4349750"/>
          </a:xfrm>
        </p:spPr>
        <p:txBody>
          <a:bodyPr/>
          <a:lstStyle/>
          <a:p>
            <a:pPr marL="0" indent="0" eaLnBrk="1" hangingPunct="1">
              <a:defRPr/>
            </a:pPr>
            <a:r>
              <a:rPr lang="en-GB" sz="1200" b="1" dirty="0" smtClean="0"/>
              <a:t>Pictures from Flicker.com :</a:t>
            </a:r>
          </a:p>
          <a:p>
            <a:pPr marL="0" indent="0" eaLnBrk="1" hangingPunct="1">
              <a:defRPr/>
            </a:pPr>
            <a:r>
              <a:rPr lang="en-GB" sz="1200" dirty="0" smtClean="0"/>
              <a:t>-</a:t>
            </a:r>
            <a:r>
              <a:rPr lang="en-GB" sz="1200" dirty="0" err="1" smtClean="0"/>
              <a:t>Alaska_Dude</a:t>
            </a:r>
            <a:r>
              <a:rPr lang="en-GB" sz="1200" dirty="0" smtClean="0"/>
              <a:t> (people in  </a:t>
            </a:r>
            <a:r>
              <a:rPr lang="en-GB" sz="1200" dirty="0" err="1" smtClean="0"/>
              <a:t>streetshow</a:t>
            </a:r>
            <a:r>
              <a:rPr lang="en-GB" sz="1200" dirty="0" smtClean="0"/>
              <a:t>)</a:t>
            </a:r>
          </a:p>
          <a:p>
            <a:pPr marL="0" indent="0" eaLnBrk="1" hangingPunct="1">
              <a:defRPr/>
            </a:pPr>
            <a:r>
              <a:rPr lang="en-GB" sz="1200" dirty="0" smtClean="0"/>
              <a:t>-Chris Willis (Close-up Bees) – 2 pictures</a:t>
            </a:r>
          </a:p>
          <a:p>
            <a:pPr marL="0" indent="0" eaLnBrk="1" hangingPunct="1">
              <a:defRPr/>
            </a:pPr>
            <a:r>
              <a:rPr lang="en-GB" sz="1200" dirty="0" smtClean="0"/>
              <a:t>-Vancouver film school  (boy headphones)</a:t>
            </a:r>
          </a:p>
          <a:p>
            <a:pPr marL="0" indent="0" eaLnBrk="1" hangingPunct="1">
              <a:defRPr/>
            </a:pPr>
            <a:endParaRPr lang="en-GB" sz="1400" dirty="0" smtClean="0"/>
          </a:p>
          <a:p>
            <a:pPr marL="0" indent="0" eaLnBrk="1" hangingPunct="1">
              <a:defRPr/>
            </a:pPr>
            <a:endParaRPr lang="en-GB" sz="1050" dirty="0" smtClean="0"/>
          </a:p>
          <a:p>
            <a:pPr marL="0" indent="0" eaLnBrk="1" hangingPunct="1">
              <a:defRPr/>
            </a:pPr>
            <a:endParaRPr lang="en-GB" sz="1050" dirty="0" smtClean="0"/>
          </a:p>
          <a:p>
            <a:pPr marL="0" indent="0" eaLnBrk="1" hangingPunct="1">
              <a:defRPr/>
            </a:pPr>
            <a:endParaRPr lang="en-GB" sz="1050" dirty="0" smtClean="0">
              <a:latin typeface="Corbel" pitchFamily="34" charset="0"/>
            </a:endParaRPr>
          </a:p>
          <a:p>
            <a:pPr marL="0" indent="0" eaLnBrk="1" hangingPunct="1">
              <a:defRPr/>
            </a:pPr>
            <a:endParaRPr lang="en-GB" sz="1050" dirty="0" smtClean="0"/>
          </a:p>
          <a:p>
            <a:pPr marL="0" indent="0" eaLnBrk="1" hangingPunct="1">
              <a:defRPr/>
            </a:pPr>
            <a:endParaRPr lang="en-GB" sz="900" dirty="0" smtClean="0"/>
          </a:p>
          <a:p>
            <a:pPr marL="0" indent="0" eaLnBrk="1" hangingPunct="1">
              <a:defRPr/>
            </a:pPr>
            <a:endParaRPr lang="en-GB" dirty="0"/>
          </a:p>
        </p:txBody>
      </p:sp>
      <p:grpSp>
        <p:nvGrpSpPr>
          <p:cNvPr id="333826" name="Group 6"/>
          <p:cNvGrpSpPr>
            <a:grpSpLocks/>
          </p:cNvGrpSpPr>
          <p:nvPr/>
        </p:nvGrpSpPr>
        <p:grpSpPr bwMode="auto">
          <a:xfrm>
            <a:off x="74613" y="74613"/>
            <a:ext cx="8991600" cy="1258887"/>
            <a:chOff x="48" y="48"/>
            <a:chExt cx="5664" cy="793"/>
          </a:xfrm>
        </p:grpSpPr>
        <p:sp>
          <p:nvSpPr>
            <p:cNvPr id="333834" name="Rectangle 7"/>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33835" name="Picture 8"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33827"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12" name="Rectangle 2"/>
          <p:cNvSpPr txBox="1">
            <a:spLocks noChangeArrowheads="1"/>
          </p:cNvSpPr>
          <p:nvPr/>
        </p:nvSpPr>
        <p:spPr bwMode="auto">
          <a:xfrm>
            <a:off x="3059113" y="1333500"/>
            <a:ext cx="2233612" cy="1884363"/>
          </a:xfrm>
          <a:prstGeom prst="rect">
            <a:avLst/>
          </a:prstGeom>
          <a:noFill/>
          <a:ln w="9525">
            <a:noFill/>
            <a:miter lim="800000"/>
            <a:headEnd/>
            <a:tailEnd/>
          </a:ln>
          <a:effectLst/>
        </p:spPr>
        <p:txBody>
          <a:bodyPr lIns="0" tIns="0" rIns="0" bIns="0"/>
          <a:lstStyle/>
          <a:p>
            <a:pPr>
              <a:spcBef>
                <a:spcPct val="20000"/>
              </a:spcBef>
              <a:defRPr/>
            </a:pPr>
            <a:r>
              <a:rPr lang="en-GB" sz="1200" dirty="0"/>
              <a:t>-xpgomes2  (food stall)</a:t>
            </a:r>
          </a:p>
          <a:p>
            <a:pPr>
              <a:spcBef>
                <a:spcPct val="20000"/>
              </a:spcBef>
              <a:defRPr/>
            </a:pPr>
            <a:r>
              <a:rPr lang="en-GB" sz="1200" dirty="0"/>
              <a:t>-Henna Lion (vegetables)</a:t>
            </a:r>
          </a:p>
          <a:p>
            <a:pPr>
              <a:spcBef>
                <a:spcPct val="20000"/>
              </a:spcBef>
              <a:defRPr/>
            </a:pPr>
            <a:r>
              <a:rPr lang="en-GB" sz="1200" dirty="0"/>
              <a:t>-</a:t>
            </a:r>
            <a:r>
              <a:rPr lang="en-GB" sz="1200" dirty="0" err="1"/>
              <a:t>AndyRobertsPhotos</a:t>
            </a:r>
            <a:r>
              <a:rPr lang="en-GB" sz="1200" dirty="0"/>
              <a:t> (</a:t>
            </a:r>
            <a:r>
              <a:rPr lang="en-GB" sz="1200" dirty="0" err="1"/>
              <a:t>vegbox</a:t>
            </a:r>
            <a:r>
              <a:rPr lang="en-GB" sz="1200" dirty="0"/>
              <a:t>)</a:t>
            </a:r>
          </a:p>
          <a:p>
            <a:pPr>
              <a:spcAft>
                <a:spcPct val="40000"/>
              </a:spcAft>
              <a:defRPr/>
            </a:pPr>
            <a:endParaRPr lang="en-GB" sz="1400" kern="0" dirty="0">
              <a:latin typeface="+mn-lt"/>
            </a:endParaRPr>
          </a:p>
          <a:p>
            <a:pPr>
              <a:spcAft>
                <a:spcPct val="40000"/>
              </a:spcAft>
              <a:defRPr/>
            </a:pPr>
            <a:endParaRPr lang="en-GB" sz="1050" kern="0" dirty="0">
              <a:latin typeface="+mn-lt"/>
            </a:endParaRPr>
          </a:p>
          <a:p>
            <a:pPr>
              <a:spcAft>
                <a:spcPct val="40000"/>
              </a:spcAft>
              <a:defRPr/>
            </a:pPr>
            <a:endParaRPr lang="en-GB" sz="1050" kern="0" dirty="0">
              <a:latin typeface="+mn-lt"/>
            </a:endParaRPr>
          </a:p>
          <a:p>
            <a:pPr>
              <a:spcAft>
                <a:spcPct val="40000"/>
              </a:spcAft>
              <a:defRPr/>
            </a:pPr>
            <a:endParaRPr lang="en-GB" sz="1050" kern="0" dirty="0">
              <a:latin typeface="Corbel" pitchFamily="34" charset="0"/>
            </a:endParaRPr>
          </a:p>
          <a:p>
            <a:pPr>
              <a:spcAft>
                <a:spcPct val="40000"/>
              </a:spcAft>
              <a:defRPr/>
            </a:pPr>
            <a:endParaRPr lang="en-GB" sz="1050" kern="0" dirty="0">
              <a:latin typeface="+mn-lt"/>
            </a:endParaRPr>
          </a:p>
          <a:p>
            <a:pPr>
              <a:spcAft>
                <a:spcPct val="40000"/>
              </a:spcAft>
              <a:defRPr/>
            </a:pPr>
            <a:endParaRPr lang="en-GB" sz="900" kern="0" dirty="0">
              <a:latin typeface="+mn-lt"/>
            </a:endParaRPr>
          </a:p>
          <a:p>
            <a:pPr>
              <a:spcAft>
                <a:spcPct val="40000"/>
              </a:spcAft>
              <a:defRPr/>
            </a:pPr>
            <a:endParaRPr lang="en-GB" sz="2400" kern="0" dirty="0">
              <a:latin typeface="+mn-lt"/>
            </a:endParaRPr>
          </a:p>
        </p:txBody>
      </p:sp>
      <p:pic>
        <p:nvPicPr>
          <p:cNvPr id="333829" name="Picture 7" descr="cc_by_nc_sa-icon.png"/>
          <p:cNvPicPr>
            <a:picLocks noChangeAspect="1"/>
          </p:cNvPicPr>
          <p:nvPr/>
        </p:nvPicPr>
        <p:blipFill>
          <a:blip r:embed="rId4"/>
          <a:srcRect/>
          <a:stretch>
            <a:fillRect/>
          </a:stretch>
        </p:blipFill>
        <p:spPr bwMode="auto">
          <a:xfrm>
            <a:off x="3059113" y="2085975"/>
            <a:ext cx="1735137" cy="325438"/>
          </a:xfrm>
          <a:prstGeom prst="rect">
            <a:avLst/>
          </a:prstGeom>
          <a:noFill/>
          <a:ln w="9525">
            <a:noFill/>
            <a:miter lim="800000"/>
            <a:headEnd/>
            <a:tailEnd/>
          </a:ln>
        </p:spPr>
      </p:pic>
      <p:sp>
        <p:nvSpPr>
          <p:cNvPr id="14" name="Rectangle 2"/>
          <p:cNvSpPr txBox="1">
            <a:spLocks noChangeArrowheads="1"/>
          </p:cNvSpPr>
          <p:nvPr/>
        </p:nvSpPr>
        <p:spPr bwMode="auto">
          <a:xfrm>
            <a:off x="4538663" y="1473200"/>
            <a:ext cx="4246562" cy="4349750"/>
          </a:xfrm>
          <a:prstGeom prst="rect">
            <a:avLst/>
          </a:prstGeom>
          <a:noFill/>
          <a:ln w="9525">
            <a:noFill/>
            <a:miter lim="800000"/>
            <a:headEnd/>
            <a:tailEnd/>
          </a:ln>
          <a:effectLst/>
        </p:spPr>
        <p:txBody>
          <a:bodyPr lIns="0" tIns="0" rIns="0" bIns="0"/>
          <a:lstStyle/>
          <a:p>
            <a:pPr>
              <a:spcAft>
                <a:spcPct val="40000"/>
              </a:spcAft>
              <a:defRPr/>
            </a:pPr>
            <a:endParaRPr lang="en-GB" sz="1800" kern="0" dirty="0">
              <a:latin typeface="+mn-lt"/>
            </a:endParaRPr>
          </a:p>
          <a:p>
            <a:pPr>
              <a:spcAft>
                <a:spcPct val="40000"/>
              </a:spcAft>
              <a:defRPr/>
            </a:pPr>
            <a:endParaRPr lang="en-GB" sz="1800" kern="0" dirty="0">
              <a:latin typeface="+mn-lt"/>
            </a:endParaRPr>
          </a:p>
          <a:p>
            <a:pPr>
              <a:spcAft>
                <a:spcPct val="40000"/>
              </a:spcAft>
              <a:defRPr/>
            </a:pPr>
            <a:endParaRPr lang="en-GB" sz="1800" kern="0" dirty="0">
              <a:latin typeface="+mn-lt"/>
            </a:endParaRPr>
          </a:p>
          <a:p>
            <a:pPr>
              <a:spcAft>
                <a:spcPct val="40000"/>
              </a:spcAft>
              <a:defRPr/>
            </a:pPr>
            <a:endParaRPr lang="en-GB" sz="1800" kern="0" dirty="0">
              <a:latin typeface="+mn-lt"/>
            </a:endParaRPr>
          </a:p>
          <a:p>
            <a:pPr>
              <a:spcAft>
                <a:spcPct val="40000"/>
              </a:spcAft>
              <a:defRPr/>
            </a:pPr>
            <a:endParaRPr lang="en-GB" sz="1800" kern="0" dirty="0">
              <a:latin typeface="+mn-lt"/>
            </a:endParaRPr>
          </a:p>
          <a:p>
            <a:pPr>
              <a:spcAft>
                <a:spcPct val="40000"/>
              </a:spcAft>
              <a:defRPr/>
            </a:pPr>
            <a:endParaRPr lang="en-GB" sz="1050" kern="0" dirty="0">
              <a:latin typeface="+mn-lt"/>
            </a:endParaRPr>
          </a:p>
          <a:p>
            <a:pPr>
              <a:spcAft>
                <a:spcPct val="40000"/>
              </a:spcAft>
              <a:defRPr/>
            </a:pPr>
            <a:endParaRPr lang="en-GB" sz="1050" kern="0" dirty="0">
              <a:latin typeface="+mn-lt"/>
            </a:endParaRPr>
          </a:p>
          <a:p>
            <a:pPr>
              <a:spcAft>
                <a:spcPct val="40000"/>
              </a:spcAft>
              <a:defRPr/>
            </a:pPr>
            <a:endParaRPr lang="en-GB" sz="1050" kern="0" dirty="0">
              <a:latin typeface="Corbel" pitchFamily="34" charset="0"/>
            </a:endParaRPr>
          </a:p>
          <a:p>
            <a:pPr>
              <a:spcAft>
                <a:spcPct val="40000"/>
              </a:spcAft>
              <a:defRPr/>
            </a:pPr>
            <a:endParaRPr lang="en-GB" sz="1050" kern="0" dirty="0">
              <a:latin typeface="+mn-lt"/>
            </a:endParaRPr>
          </a:p>
          <a:p>
            <a:pPr>
              <a:spcAft>
                <a:spcPct val="40000"/>
              </a:spcAft>
              <a:defRPr/>
            </a:pPr>
            <a:endParaRPr lang="en-GB" sz="900" kern="0" dirty="0">
              <a:latin typeface="+mn-lt"/>
            </a:endParaRPr>
          </a:p>
          <a:p>
            <a:pPr>
              <a:spcAft>
                <a:spcPct val="40000"/>
              </a:spcAft>
              <a:defRPr/>
            </a:pPr>
            <a:endParaRPr lang="en-GB" sz="2400" kern="0" dirty="0">
              <a:latin typeface="+mn-lt"/>
            </a:endParaRPr>
          </a:p>
        </p:txBody>
      </p:sp>
      <p:sp>
        <p:nvSpPr>
          <p:cNvPr id="333831" name="TextBox 14"/>
          <p:cNvSpPr txBox="1">
            <a:spLocks noChangeArrowheads="1"/>
          </p:cNvSpPr>
          <p:nvPr/>
        </p:nvSpPr>
        <p:spPr bwMode="auto">
          <a:xfrm>
            <a:off x="104775" y="2411413"/>
            <a:ext cx="3605213" cy="306387"/>
          </a:xfrm>
          <a:prstGeom prst="rect">
            <a:avLst/>
          </a:prstGeom>
          <a:noFill/>
          <a:ln w="9525">
            <a:noFill/>
            <a:miter lim="800000"/>
            <a:headEnd/>
            <a:tailEnd/>
          </a:ln>
        </p:spPr>
        <p:txBody>
          <a:bodyPr>
            <a:spAutoFit/>
          </a:bodyPr>
          <a:lstStyle/>
          <a:p>
            <a:pPr>
              <a:spcBef>
                <a:spcPct val="20000"/>
              </a:spcBef>
            </a:pPr>
            <a:r>
              <a:rPr lang="en-GB" sz="1400" b="1"/>
              <a:t>Academic Sources:</a:t>
            </a:r>
          </a:p>
        </p:txBody>
      </p:sp>
      <p:sp>
        <p:nvSpPr>
          <p:cNvPr id="333832" name="TextBox 15"/>
          <p:cNvSpPr txBox="1">
            <a:spLocks noChangeArrowheads="1"/>
          </p:cNvSpPr>
          <p:nvPr/>
        </p:nvSpPr>
        <p:spPr bwMode="auto">
          <a:xfrm>
            <a:off x="42863" y="2717800"/>
            <a:ext cx="8991600" cy="4081463"/>
          </a:xfrm>
          <a:prstGeom prst="rect">
            <a:avLst/>
          </a:prstGeom>
          <a:noFill/>
          <a:ln w="9525">
            <a:noFill/>
            <a:miter lim="800000"/>
            <a:headEnd/>
            <a:tailEnd/>
          </a:ln>
        </p:spPr>
        <p:txBody>
          <a:bodyPr>
            <a:spAutoFit/>
          </a:bodyPr>
          <a:lstStyle/>
          <a:p>
            <a:pPr>
              <a:spcBef>
                <a:spcPct val="20000"/>
              </a:spcBef>
            </a:pPr>
            <a:r>
              <a:rPr lang="en-GB" sz="1200"/>
              <a:t>Benckler, Y, (2011).The Penguin and the Leviathan: How Cooperation Triumphs over Self-Interest. Crown Business. New York</a:t>
            </a:r>
            <a:endParaRPr lang="es-ES" sz="1200"/>
          </a:p>
          <a:p>
            <a:pPr>
              <a:spcBef>
                <a:spcPct val="20000"/>
              </a:spcBef>
            </a:pPr>
            <a:r>
              <a:rPr lang="en-GB" sz="1200"/>
              <a:t>Benjamin, W. (1934). ‘The author as producer’ in New Left Review I/62, July-August 1970. http://www2.warwick.ac.uk/fac/arts/theatre_s/postgraduate/maipr/currentstudents/teaching_1112/warwick/st2/kobialka_reading_-_benjamin_w_-_the_author_as_producer.pdf [cited 23 January 2013]</a:t>
            </a:r>
          </a:p>
          <a:p>
            <a:pPr>
              <a:spcBef>
                <a:spcPct val="20000"/>
              </a:spcBef>
            </a:pPr>
            <a:r>
              <a:rPr lang="en-GB" sz="1200"/>
              <a:t>Crome, K., Farrar, R. and O'Connor P. (2009). “What is Autonomous Learning?” Discourse. Vol. 9, N. 1. http://prs.heacademy.ac.uk/view.html/PrsDiscourseArticles/113 [cited 23 January 2013]</a:t>
            </a:r>
          </a:p>
          <a:p>
            <a:pPr>
              <a:spcBef>
                <a:spcPct val="20000"/>
              </a:spcBef>
            </a:pPr>
            <a:r>
              <a:rPr lang="en-GB" sz="1200"/>
              <a:t>Healey, M. and Jenkins, A. (2009). Developing undergraduate research and enquiry. The Higher Education Academy. http://www.heacademy.ac.uk/assets/documents/research/DevelopingUndergraduateResearchandInquiry.pdf [cited 23 January 2013]</a:t>
            </a:r>
            <a:endParaRPr lang="es-ES" sz="1200"/>
          </a:p>
          <a:p>
            <a:pPr>
              <a:spcBef>
                <a:spcPct val="20000"/>
              </a:spcBef>
            </a:pPr>
            <a:r>
              <a:rPr lang="es-ES" sz="1200"/>
              <a:t>Hinchliffe  G. and Jolly , A. (2009) Employer Concepts of Graduate Employability . </a:t>
            </a:r>
            <a:r>
              <a:rPr lang="en-GB" sz="1200"/>
              <a:t>The Higher Education Academy.  </a:t>
            </a:r>
            <a:endParaRPr lang="es-ES" sz="1200"/>
          </a:p>
          <a:p>
            <a:pPr>
              <a:spcBef>
                <a:spcPct val="20000"/>
              </a:spcBef>
            </a:pPr>
            <a:r>
              <a:rPr lang="es-ES" sz="1200"/>
              <a:t>Martínez-Arboleda, Antonio (2013). “Liberation in OpenLIVES Critical Pedagogy: Empowerability and Critical Action”. Caracteres. Estudios culturales y críticos de la esfera digital vol. 2 (1) (21-5-2013) Pp. 112-127.</a:t>
            </a:r>
            <a:r>
              <a:rPr lang="en-GB" sz="1200"/>
              <a:t>http://revistacaracteres.net/revista/vol2n1mayo2013/liberation-in-openlives-critical-pedagogy-empowerability-and-critical-action/ </a:t>
            </a:r>
          </a:p>
          <a:p>
            <a:pPr>
              <a:spcBef>
                <a:spcPct val="20000"/>
              </a:spcBef>
            </a:pPr>
            <a:r>
              <a:rPr lang="en-GB" sz="1200"/>
              <a:t>Martínez-Arboleda, Antonio (2013). “The OpenLIVES Pedagogy: Oral History of Spanish Migration, Collaborative Student Research, Open Practice and Transformational Education for a Radically Better Society”. In INTED2013 Proceedings. IATED (International Association of Technology, Education and Development): pp. 208-217</a:t>
            </a:r>
          </a:p>
          <a:p>
            <a:pPr>
              <a:spcBef>
                <a:spcPct val="20000"/>
              </a:spcBef>
            </a:pPr>
            <a:r>
              <a:rPr lang="en-GB" sz="1200"/>
              <a:t>Molesworth, M., Scullion, R., and Nixon, E. (eds) (2011). The Marketisation of Higher Education and Student-as-a-consumer. Routledge. London and New York.</a:t>
            </a:r>
          </a:p>
          <a:p>
            <a:pPr>
              <a:spcBef>
                <a:spcPct val="20000"/>
              </a:spcBef>
            </a:pPr>
            <a:endParaRPr lang="en-GB" sz="1200"/>
          </a:p>
        </p:txBody>
      </p:sp>
      <p:sp>
        <p:nvSpPr>
          <p:cNvPr id="17" name="TextBox 16"/>
          <p:cNvSpPr txBox="1"/>
          <p:nvPr/>
        </p:nvSpPr>
        <p:spPr>
          <a:xfrm>
            <a:off x="5651500" y="1333500"/>
            <a:ext cx="3414713" cy="1384300"/>
          </a:xfrm>
          <a:prstGeom prst="rect">
            <a:avLst/>
          </a:prstGeom>
          <a:noFill/>
        </p:spPr>
        <p:txBody>
          <a:bodyPr>
            <a:spAutoFit/>
          </a:bodyPr>
          <a:lstStyle/>
          <a:p>
            <a:pPr>
              <a:spcAft>
                <a:spcPct val="40000"/>
              </a:spcAft>
              <a:defRPr/>
            </a:pPr>
            <a:r>
              <a:rPr lang="en-GB" sz="1200" b="1" kern="0" dirty="0"/>
              <a:t>Pictures from HumBox.ac.uk:</a:t>
            </a:r>
          </a:p>
          <a:p>
            <a:pPr>
              <a:spcAft>
                <a:spcPct val="40000"/>
              </a:spcAft>
              <a:defRPr/>
            </a:pPr>
            <a:r>
              <a:rPr lang="en-GB" sz="1200" dirty="0"/>
              <a:t>-Slide 4: </a:t>
            </a:r>
            <a:r>
              <a:rPr lang="en-GB" sz="1200" dirty="0" err="1"/>
              <a:t>OpenLIVES</a:t>
            </a:r>
            <a:r>
              <a:rPr lang="en-GB" sz="1200" dirty="0"/>
              <a:t> project (2012). An open collection of research data and teaching materials relating to Spanish migrant stories. JISC </a:t>
            </a:r>
            <a:endParaRPr lang="en-GB" sz="1200" b="1" kern="0" dirty="0"/>
          </a:p>
          <a:p>
            <a:pPr>
              <a:spcBef>
                <a:spcPct val="20000"/>
              </a:spcBef>
              <a:defRPr/>
            </a:pPr>
            <a:endParaRPr lang="en-GB"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a:xfrm>
            <a:off x="355600" y="1736725"/>
            <a:ext cx="5730875" cy="4349750"/>
          </a:xfrm>
        </p:spPr>
        <p:txBody>
          <a:bodyPr/>
          <a:lstStyle/>
          <a:p>
            <a:pPr marL="457200" indent="-457200" eaLnBrk="1" hangingPunct="1">
              <a:buFontTx/>
              <a:buAutoNum type="arabicPeriod"/>
            </a:pPr>
            <a:r>
              <a:rPr lang="en-GB" sz="3600" smtClean="0"/>
              <a:t>The OpenLIVES Project </a:t>
            </a:r>
          </a:p>
          <a:p>
            <a:pPr marL="457200" indent="-457200" eaLnBrk="1" hangingPunct="1">
              <a:buFontTx/>
              <a:buAutoNum type="arabicPeriod"/>
            </a:pPr>
            <a:r>
              <a:rPr lang="en-GB" sz="3600" smtClean="0"/>
              <a:t>Educational and Political Discoveries (Student as Producer)</a:t>
            </a:r>
          </a:p>
          <a:p>
            <a:pPr marL="457200" indent="-457200" eaLnBrk="1" hangingPunct="1">
              <a:buFontTx/>
              <a:buAutoNum type="arabicPeriod"/>
            </a:pPr>
            <a:r>
              <a:rPr lang="en-GB" sz="3600" smtClean="0"/>
              <a:t>Oral History </a:t>
            </a:r>
          </a:p>
          <a:p>
            <a:pPr marL="457200" indent="-457200" eaLnBrk="1" hangingPunct="1">
              <a:buFontTx/>
              <a:buAutoNum type="arabicPeriod"/>
            </a:pPr>
            <a:r>
              <a:rPr lang="en-GB" sz="3600" smtClean="0"/>
              <a:t>Student Production </a:t>
            </a:r>
          </a:p>
          <a:p>
            <a:pPr marL="457200" indent="-457200" eaLnBrk="1" hangingPunct="1">
              <a:buFontTx/>
              <a:buAutoNum type="arabicPeriod"/>
            </a:pPr>
            <a:r>
              <a:rPr lang="en-GB" sz="3600" smtClean="0"/>
              <a:t>Life Skills </a:t>
            </a:r>
          </a:p>
          <a:p>
            <a:pPr marL="457200" indent="-457200" eaLnBrk="1" hangingPunct="1"/>
            <a:r>
              <a:rPr lang="en-GB" smtClean="0"/>
              <a:t> </a:t>
            </a:r>
          </a:p>
          <a:p>
            <a:pPr marL="457200" indent="-457200" eaLnBrk="1" hangingPunct="1"/>
            <a:r>
              <a:rPr lang="en-GB" smtClean="0"/>
              <a:t>   </a:t>
            </a:r>
          </a:p>
        </p:txBody>
      </p:sp>
      <p:grpSp>
        <p:nvGrpSpPr>
          <p:cNvPr id="19458" name="Group 3"/>
          <p:cNvGrpSpPr>
            <a:grpSpLocks/>
          </p:cNvGrpSpPr>
          <p:nvPr/>
        </p:nvGrpSpPr>
        <p:grpSpPr bwMode="auto">
          <a:xfrm>
            <a:off x="76200" y="76200"/>
            <a:ext cx="8991600" cy="1258888"/>
            <a:chOff x="48" y="48"/>
            <a:chExt cx="5664" cy="793"/>
          </a:xfrm>
        </p:grpSpPr>
        <p:sp>
          <p:nvSpPr>
            <p:cNvPr id="19461"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19462"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19459"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pic>
        <p:nvPicPr>
          <p:cNvPr id="19460" name="Picture 6" descr="Alaskan Dude 2 by.jpg"/>
          <p:cNvPicPr>
            <a:picLocks noChangeAspect="1" noChangeArrowheads="1"/>
          </p:cNvPicPr>
          <p:nvPr/>
        </p:nvPicPr>
        <p:blipFill>
          <a:blip r:embed="rId4"/>
          <a:srcRect/>
          <a:stretch>
            <a:fillRect/>
          </a:stretch>
        </p:blipFill>
        <p:spPr bwMode="auto">
          <a:xfrm>
            <a:off x="6086475" y="1736725"/>
            <a:ext cx="2700338" cy="47196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3"/>
          <p:cNvGrpSpPr>
            <a:grpSpLocks/>
          </p:cNvGrpSpPr>
          <p:nvPr/>
        </p:nvGrpSpPr>
        <p:grpSpPr bwMode="auto">
          <a:xfrm>
            <a:off x="76200" y="76200"/>
            <a:ext cx="8991600" cy="1258888"/>
            <a:chOff x="48" y="48"/>
            <a:chExt cx="5664" cy="793"/>
          </a:xfrm>
        </p:grpSpPr>
        <p:sp>
          <p:nvSpPr>
            <p:cNvPr id="21514"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21515"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21506"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pic>
        <p:nvPicPr>
          <p:cNvPr id="21507" name="Picture 5" descr="ninos.jpg"/>
          <p:cNvPicPr>
            <a:picLocks noChangeAspect="1"/>
          </p:cNvPicPr>
          <p:nvPr/>
        </p:nvPicPr>
        <p:blipFill>
          <a:blip r:embed="rId4"/>
          <a:srcRect/>
          <a:stretch>
            <a:fillRect/>
          </a:stretch>
        </p:blipFill>
        <p:spPr bwMode="auto">
          <a:xfrm>
            <a:off x="0" y="2259013"/>
            <a:ext cx="4510088" cy="3381375"/>
          </a:xfrm>
          <a:prstGeom prst="rect">
            <a:avLst/>
          </a:prstGeom>
          <a:noFill/>
          <a:ln w="9525">
            <a:noFill/>
            <a:miter lim="800000"/>
            <a:headEnd/>
            <a:tailEnd/>
          </a:ln>
        </p:spPr>
      </p:pic>
      <p:pic>
        <p:nvPicPr>
          <p:cNvPr id="21508" name="Picture 8" descr="ninos 2.png"/>
          <p:cNvPicPr>
            <a:picLocks noChangeAspect="1"/>
          </p:cNvPicPr>
          <p:nvPr/>
        </p:nvPicPr>
        <p:blipFill>
          <a:blip r:embed="rId5"/>
          <a:srcRect/>
          <a:stretch>
            <a:fillRect/>
          </a:stretch>
        </p:blipFill>
        <p:spPr bwMode="auto">
          <a:xfrm>
            <a:off x="4608513" y="2260600"/>
            <a:ext cx="4535487" cy="3400425"/>
          </a:xfrm>
          <a:prstGeom prst="rect">
            <a:avLst/>
          </a:prstGeom>
          <a:noFill/>
          <a:ln w="9525">
            <a:noFill/>
            <a:miter lim="800000"/>
            <a:headEnd/>
            <a:tailEnd/>
          </a:ln>
        </p:spPr>
      </p:pic>
      <p:sp>
        <p:nvSpPr>
          <p:cNvPr id="21509" name="TextBox 6"/>
          <p:cNvSpPr txBox="1">
            <a:spLocks noChangeArrowheads="1"/>
          </p:cNvSpPr>
          <p:nvPr/>
        </p:nvSpPr>
        <p:spPr bwMode="auto">
          <a:xfrm>
            <a:off x="250825" y="5661025"/>
            <a:ext cx="3744913" cy="600075"/>
          </a:xfrm>
          <a:prstGeom prst="rect">
            <a:avLst/>
          </a:prstGeom>
          <a:noFill/>
          <a:ln w="9525">
            <a:noFill/>
            <a:miter lim="800000"/>
            <a:headEnd/>
            <a:tailEnd/>
          </a:ln>
        </p:spPr>
        <p:txBody>
          <a:bodyPr>
            <a:spAutoFit/>
          </a:bodyPr>
          <a:lstStyle/>
          <a:p>
            <a:pPr>
              <a:spcBef>
                <a:spcPct val="20000"/>
              </a:spcBef>
            </a:pPr>
            <a:r>
              <a:rPr lang="en-GB" sz="1100">
                <a:latin typeface="Tw Cen MT" pitchFamily="34" charset="0"/>
              </a:rPr>
              <a:t>OpenLIVES project (2012). An open collection of research data and teaching materials relating to Spanish migrant stories. JISC  </a:t>
            </a:r>
          </a:p>
          <a:p>
            <a:pPr>
              <a:spcBef>
                <a:spcPct val="20000"/>
              </a:spcBef>
            </a:pPr>
            <a:endParaRPr lang="en-GB" sz="1100">
              <a:latin typeface="Tw Cen MT" pitchFamily="34" charset="0"/>
            </a:endParaRPr>
          </a:p>
        </p:txBody>
      </p:sp>
      <p:pic>
        <p:nvPicPr>
          <p:cNvPr id="21510" name="Picture 7" descr="cc_by_nc_sa-icon.png"/>
          <p:cNvPicPr>
            <a:picLocks noChangeAspect="1"/>
          </p:cNvPicPr>
          <p:nvPr/>
        </p:nvPicPr>
        <p:blipFill>
          <a:blip r:embed="rId6"/>
          <a:srcRect/>
          <a:stretch>
            <a:fillRect/>
          </a:stretch>
        </p:blipFill>
        <p:spPr bwMode="auto">
          <a:xfrm>
            <a:off x="395288" y="6092825"/>
            <a:ext cx="1008062" cy="188913"/>
          </a:xfrm>
          <a:prstGeom prst="rect">
            <a:avLst/>
          </a:prstGeom>
          <a:noFill/>
          <a:ln w="9525">
            <a:noFill/>
            <a:miter lim="800000"/>
            <a:headEnd/>
            <a:tailEnd/>
          </a:ln>
        </p:spPr>
      </p:pic>
      <p:pic>
        <p:nvPicPr>
          <p:cNvPr id="21511" name="Picture 11" descr="cc_by_nc_sa-icon.png"/>
          <p:cNvPicPr>
            <a:picLocks noChangeAspect="1"/>
          </p:cNvPicPr>
          <p:nvPr/>
        </p:nvPicPr>
        <p:blipFill>
          <a:blip r:embed="rId6"/>
          <a:srcRect/>
          <a:stretch>
            <a:fillRect/>
          </a:stretch>
        </p:blipFill>
        <p:spPr bwMode="auto">
          <a:xfrm>
            <a:off x="4859338" y="6072188"/>
            <a:ext cx="1008062" cy="188912"/>
          </a:xfrm>
          <a:prstGeom prst="rect">
            <a:avLst/>
          </a:prstGeom>
          <a:noFill/>
          <a:ln w="9525">
            <a:noFill/>
            <a:miter lim="800000"/>
            <a:headEnd/>
            <a:tailEnd/>
          </a:ln>
        </p:spPr>
      </p:pic>
      <p:sp>
        <p:nvSpPr>
          <p:cNvPr id="21512" name="TextBox 6"/>
          <p:cNvSpPr txBox="1">
            <a:spLocks noChangeArrowheads="1"/>
          </p:cNvSpPr>
          <p:nvPr/>
        </p:nvSpPr>
        <p:spPr bwMode="auto">
          <a:xfrm>
            <a:off x="4638675" y="5681663"/>
            <a:ext cx="3744913" cy="600075"/>
          </a:xfrm>
          <a:prstGeom prst="rect">
            <a:avLst/>
          </a:prstGeom>
          <a:noFill/>
          <a:ln w="9525">
            <a:noFill/>
            <a:miter lim="800000"/>
            <a:headEnd/>
            <a:tailEnd/>
          </a:ln>
        </p:spPr>
        <p:txBody>
          <a:bodyPr>
            <a:spAutoFit/>
          </a:bodyPr>
          <a:lstStyle/>
          <a:p>
            <a:pPr>
              <a:spcBef>
                <a:spcPct val="20000"/>
              </a:spcBef>
            </a:pPr>
            <a:r>
              <a:rPr lang="en-GB" sz="1100">
                <a:latin typeface="Tw Cen MT" pitchFamily="34" charset="0"/>
              </a:rPr>
              <a:t>OpenLIVES project (2012). An open collection of research data and teaching materials relating to Spanish migrant stories. JISC  </a:t>
            </a:r>
          </a:p>
          <a:p>
            <a:pPr>
              <a:spcBef>
                <a:spcPct val="20000"/>
              </a:spcBef>
            </a:pPr>
            <a:endParaRPr lang="en-GB" sz="1100">
              <a:latin typeface="Tw Cen MT" pitchFamily="34" charset="0"/>
            </a:endParaRPr>
          </a:p>
        </p:txBody>
      </p:sp>
      <p:sp>
        <p:nvSpPr>
          <p:cNvPr id="21513" name="TextBox 15"/>
          <p:cNvSpPr txBox="1">
            <a:spLocks noChangeArrowheads="1"/>
          </p:cNvSpPr>
          <p:nvPr/>
        </p:nvSpPr>
        <p:spPr bwMode="auto">
          <a:xfrm>
            <a:off x="0" y="1611313"/>
            <a:ext cx="9144000" cy="647700"/>
          </a:xfrm>
          <a:prstGeom prst="rect">
            <a:avLst/>
          </a:prstGeom>
          <a:noFill/>
          <a:ln w="9525">
            <a:noFill/>
            <a:miter lim="800000"/>
            <a:headEnd/>
            <a:tailEnd/>
          </a:ln>
        </p:spPr>
        <p:txBody>
          <a:bodyPr>
            <a:spAutoFit/>
          </a:bodyPr>
          <a:lstStyle/>
          <a:p>
            <a:pPr>
              <a:spcBef>
                <a:spcPct val="20000"/>
              </a:spcBef>
            </a:pPr>
            <a:r>
              <a:rPr lang="en-GB" sz="1800"/>
              <a:t>Alicia Pozo-Gutierrez, University of Southampton, “Tales of return: The memories and experiences of Spanish returnee migrants from France and Great Britain (1950s-1990s)”</a:t>
            </a: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355600" y="1665288"/>
            <a:ext cx="8069263" cy="1295400"/>
          </a:xfrm>
        </p:spPr>
        <p:txBody>
          <a:bodyPr/>
          <a:lstStyle/>
          <a:p>
            <a:pPr marL="0" indent="0" eaLnBrk="1" hangingPunct="1"/>
            <a:r>
              <a:rPr lang="en-GB" smtClean="0"/>
              <a:t>OpenLIVES Leeds: The Final Year Module</a:t>
            </a:r>
          </a:p>
          <a:p>
            <a:pPr marL="0" indent="0" eaLnBrk="1" hangingPunct="1"/>
            <a:endParaRPr lang="en-GB" smtClean="0"/>
          </a:p>
          <a:p>
            <a:pPr marL="0" indent="0" eaLnBrk="1" hangingPunct="1"/>
            <a:endParaRPr lang="en-GB" smtClean="0"/>
          </a:p>
          <a:p>
            <a:pPr marL="0" indent="0" eaLnBrk="1" hangingPunct="1"/>
            <a:endParaRPr lang="en-GB" smtClean="0"/>
          </a:p>
          <a:p>
            <a:pPr marL="0" indent="0" eaLnBrk="1" hangingPunct="1"/>
            <a:endParaRPr lang="en-GB" smtClean="0"/>
          </a:p>
        </p:txBody>
      </p:sp>
      <p:grpSp>
        <p:nvGrpSpPr>
          <p:cNvPr id="23554" name="Group 3"/>
          <p:cNvGrpSpPr>
            <a:grpSpLocks/>
          </p:cNvGrpSpPr>
          <p:nvPr/>
        </p:nvGrpSpPr>
        <p:grpSpPr bwMode="auto">
          <a:xfrm>
            <a:off x="76200" y="76200"/>
            <a:ext cx="8991600" cy="1258888"/>
            <a:chOff x="48" y="48"/>
            <a:chExt cx="5664" cy="793"/>
          </a:xfrm>
        </p:grpSpPr>
        <p:sp>
          <p:nvSpPr>
            <p:cNvPr id="23557"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23558"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23555"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pic>
        <p:nvPicPr>
          <p:cNvPr id="23556" name="Picture 2"/>
          <p:cNvPicPr>
            <a:picLocks noChangeAspect="1" noChangeArrowheads="1"/>
          </p:cNvPicPr>
          <p:nvPr/>
        </p:nvPicPr>
        <p:blipFill>
          <a:blip r:embed="rId4"/>
          <a:srcRect l="10480" t="13107" r="11584" b="2275"/>
          <a:stretch>
            <a:fillRect/>
          </a:stretch>
        </p:blipFill>
        <p:spPr bwMode="auto">
          <a:xfrm>
            <a:off x="355600" y="2168525"/>
            <a:ext cx="8437563"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3"/>
          <p:cNvGrpSpPr>
            <a:grpSpLocks/>
          </p:cNvGrpSpPr>
          <p:nvPr/>
        </p:nvGrpSpPr>
        <p:grpSpPr bwMode="auto">
          <a:xfrm>
            <a:off x="76200" y="76200"/>
            <a:ext cx="8991600" cy="1258888"/>
            <a:chOff x="48" y="48"/>
            <a:chExt cx="5664" cy="793"/>
          </a:xfrm>
        </p:grpSpPr>
        <p:sp>
          <p:nvSpPr>
            <p:cNvPr id="25605"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25606"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25602"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25603" name="TextBox 9"/>
          <p:cNvSpPr txBox="1">
            <a:spLocks noChangeArrowheads="1"/>
          </p:cNvSpPr>
          <p:nvPr/>
        </p:nvSpPr>
        <p:spPr bwMode="auto">
          <a:xfrm>
            <a:off x="539750" y="1455738"/>
            <a:ext cx="8027988" cy="893762"/>
          </a:xfrm>
          <a:prstGeom prst="rect">
            <a:avLst/>
          </a:prstGeom>
          <a:noFill/>
          <a:ln w="9525">
            <a:noFill/>
            <a:miter lim="800000"/>
            <a:headEnd/>
            <a:tailEnd/>
          </a:ln>
        </p:spPr>
        <p:txBody>
          <a:bodyPr>
            <a:spAutoFit/>
          </a:bodyPr>
          <a:lstStyle/>
          <a:p>
            <a:pPr>
              <a:spcBef>
                <a:spcPct val="20000"/>
              </a:spcBef>
            </a:pPr>
            <a:r>
              <a:rPr lang="en-GB" sz="2800"/>
              <a:t>Main Student-Produced Outcomes </a:t>
            </a:r>
          </a:p>
          <a:p>
            <a:pPr>
              <a:spcBef>
                <a:spcPct val="20000"/>
              </a:spcBef>
            </a:pPr>
            <a:endParaRPr lang="en-GB"/>
          </a:p>
        </p:txBody>
      </p:sp>
      <p:sp>
        <p:nvSpPr>
          <p:cNvPr id="25604" name="TextBox 11"/>
          <p:cNvSpPr txBox="1">
            <a:spLocks noChangeArrowheads="1"/>
          </p:cNvSpPr>
          <p:nvPr/>
        </p:nvSpPr>
        <p:spPr bwMode="auto">
          <a:xfrm>
            <a:off x="0" y="2024063"/>
            <a:ext cx="9067800" cy="5202237"/>
          </a:xfrm>
          <a:prstGeom prst="rect">
            <a:avLst/>
          </a:prstGeom>
          <a:noFill/>
          <a:ln w="9525">
            <a:noFill/>
            <a:miter lim="800000"/>
            <a:headEnd/>
            <a:tailEnd/>
          </a:ln>
        </p:spPr>
        <p:txBody>
          <a:bodyPr>
            <a:spAutoFit/>
          </a:bodyPr>
          <a:lstStyle/>
          <a:p>
            <a:pPr>
              <a:spcBef>
                <a:spcPct val="20000"/>
              </a:spcBef>
            </a:pPr>
            <a:r>
              <a:rPr lang="en-GB"/>
              <a:t>A series of brand-new </a:t>
            </a:r>
            <a:r>
              <a:rPr lang="en-GB" b="1"/>
              <a:t>life story interviews </a:t>
            </a:r>
            <a:r>
              <a:rPr lang="en-GB"/>
              <a:t>with Spanish economic migrants who live in Leeds. These interviews are </a:t>
            </a:r>
            <a:r>
              <a:rPr lang="en-GB" b="1"/>
              <a:t>conducted in Spanish by the students </a:t>
            </a:r>
            <a:r>
              <a:rPr lang="en-GB"/>
              <a:t>(one interviewee per each three students). They are meant to be </a:t>
            </a:r>
            <a:r>
              <a:rPr lang="en-GB" b="1"/>
              <a:t>digitised and shared as OER </a:t>
            </a:r>
            <a:r>
              <a:rPr lang="en-GB"/>
              <a:t>by the students themselves at the end of the course, although they are carried out half way through the course. These outputs are not formally assessed. </a:t>
            </a:r>
          </a:p>
          <a:p>
            <a:pPr>
              <a:spcBef>
                <a:spcPct val="20000"/>
              </a:spcBef>
            </a:pPr>
            <a:endParaRPr lang="en-GB"/>
          </a:p>
          <a:p>
            <a:pPr>
              <a:spcBef>
                <a:spcPct val="20000"/>
              </a:spcBef>
            </a:pPr>
            <a:r>
              <a:rPr lang="en-GB"/>
              <a:t> A 2,500 words (around 20 minutes) </a:t>
            </a:r>
            <a:r>
              <a:rPr lang="en-GB" b="1"/>
              <a:t>audio documentary in Spanish</a:t>
            </a:r>
            <a:r>
              <a:rPr lang="en-GB"/>
              <a:t>, one per student, to be submitted in its final version at the end of the course. The documentary incorporates soundtracks </a:t>
            </a:r>
            <a:r>
              <a:rPr lang="en-GB" b="1"/>
              <a:t>from the original OpenLIVES</a:t>
            </a:r>
            <a:r>
              <a:rPr lang="en-GB"/>
              <a:t> collection of interviews as well as from any </a:t>
            </a:r>
            <a:r>
              <a:rPr lang="en-GB" b="1"/>
              <a:t>brand new interviews </a:t>
            </a:r>
            <a:r>
              <a:rPr lang="en-GB"/>
              <a:t>conducted by the students themselves. The draft script of the documentary counts 40% towards the overall mark of the module; the second and final version, submitted in an audio file following feedback on the draft script, is submitted in an audio file and counts 30%.  </a:t>
            </a:r>
          </a:p>
          <a:p>
            <a:pPr>
              <a:spcBef>
                <a:spcPct val="20000"/>
              </a:spcBef>
            </a:pPr>
            <a:endParaRPr lang="en-GB"/>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3"/>
          <p:cNvGrpSpPr>
            <a:grpSpLocks/>
          </p:cNvGrpSpPr>
          <p:nvPr/>
        </p:nvGrpSpPr>
        <p:grpSpPr bwMode="auto">
          <a:xfrm>
            <a:off x="76200" y="76200"/>
            <a:ext cx="8991600" cy="1258888"/>
            <a:chOff x="48" y="48"/>
            <a:chExt cx="5664" cy="793"/>
          </a:xfrm>
        </p:grpSpPr>
        <p:sp>
          <p:nvSpPr>
            <p:cNvPr id="27653"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27654"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27650"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27651" name="TextBox 9"/>
          <p:cNvSpPr txBox="1">
            <a:spLocks noChangeArrowheads="1"/>
          </p:cNvSpPr>
          <p:nvPr/>
        </p:nvSpPr>
        <p:spPr bwMode="auto">
          <a:xfrm>
            <a:off x="355600" y="2024063"/>
            <a:ext cx="8431213" cy="4524375"/>
          </a:xfrm>
          <a:prstGeom prst="rect">
            <a:avLst/>
          </a:prstGeom>
          <a:noFill/>
          <a:ln w="9525">
            <a:noFill/>
            <a:miter lim="800000"/>
            <a:headEnd/>
            <a:tailEnd/>
          </a:ln>
        </p:spPr>
        <p:txBody>
          <a:bodyPr>
            <a:spAutoFit/>
          </a:bodyPr>
          <a:lstStyle/>
          <a:p>
            <a:pPr>
              <a:spcBef>
                <a:spcPct val="20000"/>
              </a:spcBef>
            </a:pPr>
            <a:r>
              <a:rPr lang="en-GB"/>
              <a:t>This module is aimed at enabling students to become responsible digital scholars. At the end of the course, students should feel prepared to make tangible and socially purposeful contributions to the Global Community. In order to fulfil this greater goal and support student production, the module intends to provide students with skills in the following areas:</a:t>
            </a:r>
          </a:p>
          <a:p>
            <a:pPr>
              <a:spcBef>
                <a:spcPct val="20000"/>
              </a:spcBef>
            </a:pPr>
            <a:endParaRPr lang="en-GB"/>
          </a:p>
          <a:p>
            <a:pPr>
              <a:spcBef>
                <a:spcPct val="20000"/>
              </a:spcBef>
            </a:pPr>
            <a:r>
              <a:rPr lang="en-GB"/>
              <a:t>•	oral history interviewing and coding (research methods); </a:t>
            </a:r>
          </a:p>
          <a:p>
            <a:pPr>
              <a:spcBef>
                <a:spcPct val="20000"/>
              </a:spcBef>
            </a:pPr>
            <a:r>
              <a:rPr lang="en-GB"/>
              <a:t>•	documentary scripting and production, including using the software Audacity;</a:t>
            </a:r>
          </a:p>
          <a:p>
            <a:pPr>
              <a:spcBef>
                <a:spcPct val="20000"/>
              </a:spcBef>
            </a:pPr>
            <a:r>
              <a:rPr lang="en-GB"/>
              <a:t>•	OER literacy, including publishing and licensing;</a:t>
            </a:r>
          </a:p>
          <a:p>
            <a:pPr>
              <a:spcBef>
                <a:spcPct val="20000"/>
              </a:spcBef>
            </a:pPr>
            <a:r>
              <a:rPr lang="en-GB"/>
              <a:t>•	team work and project management;</a:t>
            </a:r>
          </a:p>
          <a:p>
            <a:pPr>
              <a:spcBef>
                <a:spcPct val="20000"/>
              </a:spcBef>
            </a:pPr>
            <a:r>
              <a:rPr lang="en-GB"/>
              <a:t>•	Spanish language for specific purposes</a:t>
            </a:r>
          </a:p>
          <a:p>
            <a:pPr>
              <a:spcBef>
                <a:spcPct val="20000"/>
              </a:spcBef>
            </a:pPr>
            <a:endParaRPr lang="en-GB"/>
          </a:p>
        </p:txBody>
      </p:sp>
      <p:sp>
        <p:nvSpPr>
          <p:cNvPr id="27652" name="TextBox 7"/>
          <p:cNvSpPr txBox="1">
            <a:spLocks noChangeArrowheads="1"/>
          </p:cNvSpPr>
          <p:nvPr/>
        </p:nvSpPr>
        <p:spPr bwMode="auto">
          <a:xfrm>
            <a:off x="355600" y="1520825"/>
            <a:ext cx="7240588" cy="769938"/>
          </a:xfrm>
          <a:prstGeom prst="rect">
            <a:avLst/>
          </a:prstGeom>
          <a:noFill/>
          <a:ln w="9525">
            <a:noFill/>
            <a:miter lim="800000"/>
            <a:headEnd/>
            <a:tailEnd/>
          </a:ln>
        </p:spPr>
        <p:txBody>
          <a:bodyPr>
            <a:spAutoFit/>
          </a:bodyPr>
          <a:lstStyle/>
          <a:p>
            <a:pPr>
              <a:spcBef>
                <a:spcPct val="20000"/>
              </a:spcBef>
            </a:pPr>
            <a:r>
              <a:rPr lang="en-GB"/>
              <a:t>Some specific skills in OpenLIVES</a:t>
            </a:r>
          </a:p>
          <a:p>
            <a:pPr>
              <a:spcBef>
                <a:spcPct val="20000"/>
              </a:spcBef>
            </a:pPr>
            <a:endParaRPr lang="en-GB"/>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
          <p:cNvGrpSpPr>
            <a:grpSpLocks/>
          </p:cNvGrpSpPr>
          <p:nvPr/>
        </p:nvGrpSpPr>
        <p:grpSpPr bwMode="auto">
          <a:xfrm>
            <a:off x="76200" y="76200"/>
            <a:ext cx="8991600" cy="1258888"/>
            <a:chOff x="48" y="48"/>
            <a:chExt cx="5664" cy="793"/>
          </a:xfrm>
        </p:grpSpPr>
        <p:sp>
          <p:nvSpPr>
            <p:cNvPr id="29701"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29702"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29698"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29699" name="TextBox 9"/>
          <p:cNvSpPr txBox="1">
            <a:spLocks noChangeArrowheads="1"/>
          </p:cNvSpPr>
          <p:nvPr/>
        </p:nvSpPr>
        <p:spPr bwMode="auto">
          <a:xfrm>
            <a:off x="355600" y="2024063"/>
            <a:ext cx="8431213" cy="4894262"/>
          </a:xfrm>
          <a:prstGeom prst="rect">
            <a:avLst/>
          </a:prstGeom>
          <a:noFill/>
          <a:ln w="9525">
            <a:noFill/>
            <a:miter lim="800000"/>
            <a:headEnd/>
            <a:tailEnd/>
          </a:ln>
        </p:spPr>
        <p:txBody>
          <a:bodyPr>
            <a:spAutoFit/>
          </a:bodyPr>
          <a:lstStyle/>
          <a:p>
            <a:pPr>
              <a:spcBef>
                <a:spcPct val="20000"/>
              </a:spcBef>
            </a:pPr>
            <a:r>
              <a:rPr lang="en-GB"/>
              <a:t>The module also promotes critical and ethical understanding of all the social, epistemological and educational issues connected to their research and production work carried out by students. This means that the teaching programme also touches upon the following areas: </a:t>
            </a:r>
          </a:p>
          <a:p>
            <a:pPr>
              <a:spcBef>
                <a:spcPct val="20000"/>
              </a:spcBef>
            </a:pPr>
            <a:r>
              <a:rPr lang="en-GB"/>
              <a:t> </a:t>
            </a:r>
          </a:p>
          <a:p>
            <a:pPr>
              <a:spcBef>
                <a:spcPct val="20000"/>
              </a:spcBef>
              <a:buFont typeface="Wingdings" pitchFamily="2" charset="2"/>
              <a:buChar char="q"/>
            </a:pPr>
            <a:r>
              <a:rPr lang="en-GB"/>
              <a:t>OER and open practice from a social, educational and political point of view;</a:t>
            </a:r>
          </a:p>
          <a:p>
            <a:pPr>
              <a:spcBef>
                <a:spcPct val="20000"/>
              </a:spcBef>
              <a:buFont typeface="Wingdings" pitchFamily="2" charset="2"/>
              <a:buChar char="q"/>
            </a:pPr>
            <a:r>
              <a:rPr lang="en-GB"/>
              <a:t>economic migration in Spain in the 21</a:t>
            </a:r>
            <a:r>
              <a:rPr lang="en-GB" baseline="30000"/>
              <a:t>st</a:t>
            </a:r>
            <a:r>
              <a:rPr lang="en-GB"/>
              <a:t> century, mainly in comparison with 1960’s economic migration; </a:t>
            </a:r>
          </a:p>
          <a:p>
            <a:pPr>
              <a:spcBef>
                <a:spcPct val="20000"/>
              </a:spcBef>
              <a:buFont typeface="Wingdings" pitchFamily="2" charset="2"/>
              <a:buChar char="q"/>
            </a:pPr>
            <a:r>
              <a:rPr lang="en-GB"/>
              <a:t>the economic, political and social situation in contemporary Spain;</a:t>
            </a:r>
          </a:p>
          <a:p>
            <a:pPr>
              <a:spcBef>
                <a:spcPct val="20000"/>
              </a:spcBef>
              <a:buFont typeface="Wingdings" pitchFamily="2" charset="2"/>
              <a:buChar char="q"/>
            </a:pPr>
            <a:r>
              <a:rPr lang="en-GB"/>
              <a:t>ethical protocols for research;</a:t>
            </a:r>
          </a:p>
          <a:p>
            <a:pPr>
              <a:spcBef>
                <a:spcPct val="20000"/>
              </a:spcBef>
              <a:buFont typeface="Wingdings" pitchFamily="2" charset="2"/>
              <a:buChar char="q"/>
            </a:pPr>
            <a:r>
              <a:rPr lang="en-GB"/>
              <a:t>oral history, from a social, scientific and ethical point of view;</a:t>
            </a:r>
          </a:p>
          <a:p>
            <a:pPr>
              <a:spcBef>
                <a:spcPct val="20000"/>
              </a:spcBef>
              <a:buFont typeface="Wingdings" pitchFamily="2" charset="2"/>
              <a:buChar char="q"/>
            </a:pPr>
            <a:r>
              <a:rPr lang="en-GB"/>
              <a:t>modes of expression and the documentary genre;</a:t>
            </a:r>
          </a:p>
          <a:p>
            <a:pPr>
              <a:spcBef>
                <a:spcPct val="20000"/>
              </a:spcBef>
            </a:pPr>
            <a:endParaRPr lang="en-GB"/>
          </a:p>
        </p:txBody>
      </p:sp>
      <p:sp>
        <p:nvSpPr>
          <p:cNvPr id="29700" name="TextBox 7"/>
          <p:cNvSpPr txBox="1">
            <a:spLocks noChangeArrowheads="1"/>
          </p:cNvSpPr>
          <p:nvPr/>
        </p:nvSpPr>
        <p:spPr bwMode="auto">
          <a:xfrm>
            <a:off x="355600" y="1520825"/>
            <a:ext cx="7240588" cy="769938"/>
          </a:xfrm>
          <a:prstGeom prst="rect">
            <a:avLst/>
          </a:prstGeom>
          <a:noFill/>
          <a:ln w="9525">
            <a:noFill/>
            <a:miter lim="800000"/>
            <a:headEnd/>
            <a:tailEnd/>
          </a:ln>
        </p:spPr>
        <p:txBody>
          <a:bodyPr>
            <a:spAutoFit/>
          </a:bodyPr>
          <a:lstStyle/>
          <a:p>
            <a:pPr>
              <a:spcBef>
                <a:spcPct val="20000"/>
              </a:spcBef>
            </a:pPr>
            <a:r>
              <a:rPr lang="en-GB"/>
              <a:t>Contents in OpenLIVES</a:t>
            </a:r>
          </a:p>
          <a:p>
            <a:pPr>
              <a:spcBef>
                <a:spcPct val="20000"/>
              </a:spcBef>
            </a:pPr>
            <a:endParaRPr lang="en-GB"/>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395" name="Group 3"/>
          <p:cNvGrpSpPr>
            <a:grpSpLocks/>
          </p:cNvGrpSpPr>
          <p:nvPr/>
        </p:nvGrpSpPr>
        <p:grpSpPr bwMode="auto">
          <a:xfrm>
            <a:off x="76200" y="76200"/>
            <a:ext cx="8991600" cy="1258888"/>
            <a:chOff x="48" y="48"/>
            <a:chExt cx="5664" cy="793"/>
          </a:xfrm>
        </p:grpSpPr>
        <p:sp>
          <p:nvSpPr>
            <p:cNvPr id="315397"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15398" name="Picture 5" descr="LeedsUniWhite"/>
            <p:cNvPicPr>
              <a:picLocks noChangeAspect="1" noChangeArrowheads="1"/>
            </p:cNvPicPr>
            <p:nvPr/>
          </p:nvPicPr>
          <p:blipFill>
            <a:blip r:embed="rId4"/>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15396"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graphicFrame>
        <p:nvGraphicFramePr>
          <p:cNvPr id="315394" name="Object 2"/>
          <p:cNvGraphicFramePr>
            <a:graphicFrameLocks noChangeAspect="1"/>
          </p:cNvGraphicFramePr>
          <p:nvPr/>
        </p:nvGraphicFramePr>
        <p:xfrm>
          <a:off x="-376238" y="908050"/>
          <a:ext cx="10009188" cy="6235700"/>
        </p:xfrm>
        <a:graphic>
          <a:graphicData uri="http://schemas.openxmlformats.org/presentationml/2006/ole">
            <p:oleObj spid="_x0000_s315394" name="Document" r:id="rId5" imgW="5891667" imgH="5154138"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1777" name="Group 3"/>
          <p:cNvGrpSpPr>
            <a:grpSpLocks/>
          </p:cNvGrpSpPr>
          <p:nvPr/>
        </p:nvGrpSpPr>
        <p:grpSpPr bwMode="auto">
          <a:xfrm>
            <a:off x="76200" y="76200"/>
            <a:ext cx="8991600" cy="1258888"/>
            <a:chOff x="48" y="48"/>
            <a:chExt cx="5664" cy="793"/>
          </a:xfrm>
        </p:grpSpPr>
        <p:sp>
          <p:nvSpPr>
            <p:cNvPr id="331783" name="Rectangle 4"/>
            <p:cNvSpPr>
              <a:spLocks noChangeArrowheads="1"/>
            </p:cNvSpPr>
            <p:nvPr/>
          </p:nvSpPr>
          <p:spPr bwMode="ltGray">
            <a:xfrm>
              <a:off x="48" y="48"/>
              <a:ext cx="5664" cy="793"/>
            </a:xfrm>
            <a:prstGeom prst="rect">
              <a:avLst/>
            </a:prstGeom>
            <a:solidFill>
              <a:schemeClr val="accent2"/>
            </a:solidFill>
            <a:ln w="9525">
              <a:noFill/>
              <a:miter lim="800000"/>
              <a:headEnd/>
              <a:tailEnd/>
            </a:ln>
          </p:spPr>
          <p:txBody>
            <a:bodyPr wrap="none" anchor="ctr"/>
            <a:lstStyle/>
            <a:p>
              <a:pPr algn="ctr" eaLnBrk="0" hangingPunct="0"/>
              <a:endParaRPr lang="en-US" sz="2400">
                <a:solidFill>
                  <a:srgbClr val="8D010F"/>
                </a:solidFill>
                <a:latin typeface="Times" pitchFamily="18" charset="0"/>
              </a:endParaRPr>
            </a:p>
          </p:txBody>
        </p:sp>
        <p:pic>
          <p:nvPicPr>
            <p:cNvPr id="331784" name="Picture 5" descr="LeedsUniWhite"/>
            <p:cNvPicPr>
              <a:picLocks noChangeAspect="1" noChangeArrowheads="1"/>
            </p:cNvPicPr>
            <p:nvPr/>
          </p:nvPicPr>
          <p:blipFill>
            <a:blip r:embed="rId3"/>
            <a:srcRect/>
            <a:stretch>
              <a:fillRect/>
            </a:stretch>
          </p:blipFill>
          <p:spPr bwMode="ltGray">
            <a:xfrm>
              <a:off x="4102" y="278"/>
              <a:ext cx="1433" cy="408"/>
            </a:xfrm>
            <a:prstGeom prst="rect">
              <a:avLst/>
            </a:prstGeom>
            <a:solidFill>
              <a:schemeClr val="accent2"/>
            </a:solidFill>
            <a:ln w="9525">
              <a:noFill/>
              <a:miter lim="800000"/>
              <a:headEnd/>
              <a:tailEnd/>
            </a:ln>
          </p:spPr>
        </p:pic>
      </p:grpSp>
      <p:sp>
        <p:nvSpPr>
          <p:cNvPr id="331778" name="Text Box 5"/>
          <p:cNvSpPr txBox="1">
            <a:spLocks noChangeArrowheads="1"/>
          </p:cNvSpPr>
          <p:nvPr/>
        </p:nvSpPr>
        <p:spPr bwMode="ltGray">
          <a:xfrm>
            <a:off x="355600" y="350838"/>
            <a:ext cx="6156325" cy="738187"/>
          </a:xfrm>
          <a:prstGeom prst="rect">
            <a:avLst/>
          </a:prstGeom>
          <a:solidFill>
            <a:schemeClr val="accent2"/>
          </a:solidFill>
          <a:ln w="9525">
            <a:noFill/>
            <a:miter lim="800000"/>
            <a:headEnd/>
            <a:tailEnd/>
          </a:ln>
        </p:spPr>
        <p:txBody>
          <a:bodyPr lIns="0" tIns="0" rIns="0" bIns="36000" anchor="b"/>
          <a:lstStyle/>
          <a:p>
            <a:pPr eaLnBrk="0" hangingPunct="0"/>
            <a:r>
              <a:rPr lang="en-GB" sz="2400">
                <a:solidFill>
                  <a:schemeClr val="bg1"/>
                </a:solidFill>
              </a:rPr>
              <a:t>School of Modern Languages and Cultures</a:t>
            </a:r>
          </a:p>
          <a:p>
            <a:pPr eaLnBrk="0" hangingPunct="0"/>
            <a:r>
              <a:rPr lang="en-GB" sz="1400">
                <a:solidFill>
                  <a:schemeClr val="bg1"/>
                </a:solidFill>
              </a:rPr>
              <a:t>FACULTY OF ARTS</a:t>
            </a:r>
          </a:p>
        </p:txBody>
      </p:sp>
      <p:sp>
        <p:nvSpPr>
          <p:cNvPr id="331779" name="TextBox 10"/>
          <p:cNvSpPr txBox="1">
            <a:spLocks noChangeArrowheads="1"/>
          </p:cNvSpPr>
          <p:nvPr/>
        </p:nvSpPr>
        <p:spPr bwMode="auto">
          <a:xfrm>
            <a:off x="4500563" y="1557338"/>
            <a:ext cx="5116512" cy="400050"/>
          </a:xfrm>
          <a:prstGeom prst="rect">
            <a:avLst/>
          </a:prstGeom>
          <a:noFill/>
          <a:ln w="9525">
            <a:noFill/>
            <a:miter lim="800000"/>
            <a:headEnd/>
            <a:tailEnd/>
          </a:ln>
        </p:spPr>
        <p:txBody>
          <a:bodyPr>
            <a:spAutoFit/>
          </a:bodyPr>
          <a:lstStyle/>
          <a:p>
            <a:pPr>
              <a:spcBef>
                <a:spcPct val="20000"/>
              </a:spcBef>
            </a:pPr>
            <a:r>
              <a:rPr lang="en-GB"/>
              <a:t>Educational and Political Discoveries</a:t>
            </a:r>
          </a:p>
        </p:txBody>
      </p:sp>
      <p:pic>
        <p:nvPicPr>
          <p:cNvPr id="331780" name="Picture 12" descr="StudentasProducer.png"/>
          <p:cNvPicPr>
            <a:picLocks noChangeAspect="1"/>
          </p:cNvPicPr>
          <p:nvPr/>
        </p:nvPicPr>
        <p:blipFill>
          <a:blip r:embed="rId4"/>
          <a:srcRect/>
          <a:stretch>
            <a:fillRect/>
          </a:stretch>
        </p:blipFill>
        <p:spPr bwMode="auto">
          <a:xfrm>
            <a:off x="355600" y="1557338"/>
            <a:ext cx="3136900" cy="4433887"/>
          </a:xfrm>
          <a:prstGeom prst="rect">
            <a:avLst/>
          </a:prstGeom>
          <a:noFill/>
          <a:ln w="9525">
            <a:noFill/>
            <a:miter lim="800000"/>
            <a:headEnd/>
            <a:tailEnd/>
          </a:ln>
        </p:spPr>
      </p:pic>
      <p:pic>
        <p:nvPicPr>
          <p:cNvPr id="331781" name="Picture 13" descr="book marketisation.jpg"/>
          <p:cNvPicPr>
            <a:picLocks noChangeAspect="1"/>
          </p:cNvPicPr>
          <p:nvPr/>
        </p:nvPicPr>
        <p:blipFill>
          <a:blip r:embed="rId5"/>
          <a:srcRect/>
          <a:stretch>
            <a:fillRect/>
          </a:stretch>
        </p:blipFill>
        <p:spPr bwMode="auto">
          <a:xfrm>
            <a:off x="3849688" y="2171700"/>
            <a:ext cx="4937125" cy="7637463"/>
          </a:xfrm>
          <a:prstGeom prst="rect">
            <a:avLst/>
          </a:prstGeom>
          <a:noFill/>
          <a:ln w="9525">
            <a:noFill/>
            <a:miter lim="800000"/>
            <a:headEnd/>
            <a:tailEnd/>
          </a:ln>
        </p:spPr>
      </p:pic>
      <p:sp>
        <p:nvSpPr>
          <p:cNvPr id="331782" name="TextBox 9"/>
          <p:cNvSpPr txBox="1">
            <a:spLocks noChangeArrowheads="1"/>
          </p:cNvSpPr>
          <p:nvPr/>
        </p:nvSpPr>
        <p:spPr bwMode="auto">
          <a:xfrm>
            <a:off x="76200" y="5991225"/>
            <a:ext cx="3773488" cy="1052513"/>
          </a:xfrm>
          <a:prstGeom prst="rect">
            <a:avLst/>
          </a:prstGeom>
          <a:noFill/>
          <a:ln w="9525">
            <a:noFill/>
            <a:miter lim="800000"/>
            <a:headEnd/>
            <a:tailEnd/>
          </a:ln>
        </p:spPr>
        <p:txBody>
          <a:bodyPr>
            <a:spAutoFit/>
          </a:bodyPr>
          <a:lstStyle/>
          <a:p>
            <a:pPr>
              <a:spcBef>
                <a:spcPct val="20000"/>
              </a:spcBef>
            </a:pPr>
            <a:r>
              <a:rPr lang="en-GB" sz="1200"/>
              <a:t>Molesworth, M., Scullion, R., and Nixon, E. (eds) (2011). The Marketisation of Higher Education and Student-as-a-consumer. Routledge. London and New York.</a:t>
            </a:r>
          </a:p>
          <a:p>
            <a:pPr>
              <a:spcBef>
                <a:spcPct val="20000"/>
              </a:spcBef>
            </a:pPr>
            <a:endParaRPr lang="en-GB" sz="120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TotalTime>
  <Words>1038</Words>
  <Application>Microsoft Office PowerPoint</Application>
  <PresentationFormat>On-screen Show (4:3)</PresentationFormat>
  <Paragraphs>162</Paragraphs>
  <Slides>16</Slides>
  <Notes>15</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Times</vt:lpstr>
      <vt:lpstr>Tw Cen MT</vt:lpstr>
      <vt:lpstr>Wingdings</vt:lpstr>
      <vt:lpstr>Corbel</vt:lpstr>
      <vt:lpstr>Default Design</vt:lpstr>
      <vt:lpstr>Default Design</vt:lpstr>
      <vt:lpstr>Document</vt:lpstr>
      <vt:lpstr>Oral History Student Research and OER production: Political and Educational Considerations around the OpenLIVES Pedagogy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Meta One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Clements</dc:creator>
  <cp:lastModifiedBy>700006</cp:lastModifiedBy>
  <cp:revision>140</cp:revision>
  <dcterms:created xsi:type="dcterms:W3CDTF">2006-02-09T16:01:47Z</dcterms:created>
  <dcterms:modified xsi:type="dcterms:W3CDTF">2013-06-26T15:21:33Z</dcterms:modified>
</cp:coreProperties>
</file>